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4" r:id="rId1"/>
  </p:sldMasterIdLst>
  <p:notesMasterIdLst>
    <p:notesMasterId r:id="rId55"/>
  </p:notesMasterIdLst>
  <p:sldIdLst>
    <p:sldId id="256" r:id="rId2"/>
    <p:sldId id="305" r:id="rId3"/>
    <p:sldId id="301" r:id="rId4"/>
    <p:sldId id="257" r:id="rId5"/>
    <p:sldId id="300" r:id="rId6"/>
    <p:sldId id="303" r:id="rId7"/>
    <p:sldId id="258" r:id="rId8"/>
    <p:sldId id="260" r:id="rId9"/>
    <p:sldId id="263" r:id="rId10"/>
    <p:sldId id="262" r:id="rId11"/>
    <p:sldId id="276" r:id="rId12"/>
    <p:sldId id="266" r:id="rId13"/>
    <p:sldId id="264" r:id="rId14"/>
    <p:sldId id="295" r:id="rId15"/>
    <p:sldId id="277" r:id="rId16"/>
    <p:sldId id="259" r:id="rId17"/>
    <p:sldId id="297" r:id="rId18"/>
    <p:sldId id="267" r:id="rId19"/>
    <p:sldId id="279" r:id="rId20"/>
    <p:sldId id="278" r:id="rId21"/>
    <p:sldId id="272" r:id="rId22"/>
    <p:sldId id="283" r:id="rId23"/>
    <p:sldId id="268" r:id="rId24"/>
    <p:sldId id="304" r:id="rId25"/>
    <p:sldId id="269" r:id="rId26"/>
    <p:sldId id="274" r:id="rId27"/>
    <p:sldId id="275" r:id="rId28"/>
    <p:sldId id="299" r:id="rId29"/>
    <p:sldId id="270" r:id="rId30"/>
    <p:sldId id="302" r:id="rId31"/>
    <p:sldId id="273" r:id="rId32"/>
    <p:sldId id="296" r:id="rId33"/>
    <p:sldId id="293" r:id="rId34"/>
    <p:sldId id="294" r:id="rId35"/>
    <p:sldId id="284" r:id="rId36"/>
    <p:sldId id="292" r:id="rId37"/>
    <p:sldId id="313" r:id="rId38"/>
    <p:sldId id="314" r:id="rId39"/>
    <p:sldId id="281" r:id="rId40"/>
    <p:sldId id="298" r:id="rId41"/>
    <p:sldId id="308" r:id="rId42"/>
    <p:sldId id="307" r:id="rId43"/>
    <p:sldId id="306" r:id="rId44"/>
    <p:sldId id="310" r:id="rId45"/>
    <p:sldId id="309" r:id="rId46"/>
    <p:sldId id="291" r:id="rId47"/>
    <p:sldId id="288" r:id="rId48"/>
    <p:sldId id="285" r:id="rId49"/>
    <p:sldId id="290" r:id="rId50"/>
    <p:sldId id="286" r:id="rId51"/>
    <p:sldId id="289" r:id="rId52"/>
    <p:sldId id="312" r:id="rId53"/>
    <p:sldId id="315" r:id="rId54"/>
  </p:sldIdLst>
  <p:sldSz cx="9144000" cy="5143500" type="screen16x9"/>
  <p:notesSz cx="6858000" cy="9144000"/>
  <p:embeddedFontLst>
    <p:embeddedFont>
      <p:font typeface="Georgia" panose="02040502050405020303" pitchFamily="18" charset="0"/>
      <p:regular r:id="rId56"/>
      <p:bold r:id="rId57"/>
      <p:italic r:id="rId58"/>
      <p:boldItalic r:id="rId59"/>
    </p:embeddedFont>
    <p:embeddedFont>
      <p:font typeface="Wingdings 2" panose="05020102010507070707" pitchFamily="18" charset="2"/>
      <p:regular r:id="rId60"/>
    </p:embeddedFont>
    <p:embeddedFont>
      <p:font typeface="Microsoft Sans Serif" panose="020B0604020202020204" pitchFamily="34" charset="0"/>
      <p:regular r:id="rId61"/>
    </p:embeddedFont>
    <p:embeddedFont>
      <p:font typeface="Trebuchet MS" panose="020B0603020202020204" pitchFamily="34" charset="0"/>
      <p:regular r:id="rId62"/>
      <p:bold r:id="rId63"/>
      <p:italic r:id="rId64"/>
      <p:boldItalic r:id="rId65"/>
    </p:embeddedFont>
    <p:embeddedFont>
      <p:font typeface="Open Sans" panose="020B0604020202020204" charset="0"/>
      <p:regular r:id="rId66"/>
      <p:bold r:id="rId67"/>
      <p:italic r:id="rId68"/>
      <p:boldItalic r:id="rId6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8" autoAdjust="0"/>
    <p:restoredTop sz="75212" autoAdjust="0"/>
  </p:normalViewPr>
  <p:slideViewPr>
    <p:cSldViewPr>
      <p:cViewPr varScale="1">
        <p:scale>
          <a:sx n="115" d="100"/>
          <a:sy n="115" d="100"/>
        </p:scale>
        <p:origin x="1494" y="10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63" Type="http://schemas.openxmlformats.org/officeDocument/2006/relationships/font" Target="fonts/font8.fntdata"/><Relationship Id="rId68" Type="http://schemas.openxmlformats.org/officeDocument/2006/relationships/font" Target="fonts/font13.fntdata"/><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3.fntdata"/><Relationship Id="rId66"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2.fntdata"/><Relationship Id="rId61"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5.fntdata"/><Relationship Id="rId65" Type="http://schemas.openxmlformats.org/officeDocument/2006/relationships/font" Target="fonts/font10.fntdata"/><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1.fntdata"/><Relationship Id="rId64" Type="http://schemas.openxmlformats.org/officeDocument/2006/relationships/font" Target="fonts/font9.fntdata"/><Relationship Id="rId69" Type="http://schemas.openxmlformats.org/officeDocument/2006/relationships/font" Target="fonts/font14.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4.fntdata"/><Relationship Id="rId67" Type="http://schemas.openxmlformats.org/officeDocument/2006/relationships/font" Target="fonts/font1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7.fntdata"/><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1465991286"/>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 name="Shape 6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lang="en-US" baseline="0" dirty="0" smtClean="0"/>
          </a:p>
        </p:txBody>
      </p:sp>
    </p:spTree>
    <p:extLst>
      <p:ext uri="{BB962C8B-B14F-4D97-AF65-F5344CB8AC3E}">
        <p14:creationId xmlns:p14="http://schemas.microsoft.com/office/powerpoint/2010/main" val="15686935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One of the ways </a:t>
            </a:r>
            <a:r>
              <a:rPr lang="en-US" dirty="0" err="1" smtClean="0"/>
              <a:t>sm</a:t>
            </a:r>
            <a:r>
              <a:rPr lang="en-US" dirty="0" smtClean="0"/>
              <a:t> causes problems is rumors generated by those</a:t>
            </a:r>
            <a:r>
              <a:rPr lang="en-US" baseline="0" dirty="0" smtClean="0"/>
              <a:t> students and staff who are in the situation.  Students incorrectly overhearing information and then initiating rumors.</a:t>
            </a:r>
          </a:p>
          <a:p>
            <a:endParaRPr lang="en-US" baseline="0" dirty="0" smtClean="0"/>
          </a:p>
          <a:p>
            <a:r>
              <a:rPr lang="en-US" baseline="0" dirty="0" smtClean="0"/>
              <a:t>During drills, need to remind students and staff that no phones are to be used and why. State that if a real situation, I might share specific information and let you know that it is okay to share. (Police precinct stating that the risk is low and they just want to be cautious)  </a:t>
            </a:r>
          </a:p>
          <a:p>
            <a:r>
              <a:rPr lang="en-US" baseline="0" dirty="0" smtClean="0"/>
              <a:t>Also, situation where principal has no access to P.A. system (maybe power is out), use of Remind or other app to notify staff what is happening.</a:t>
            </a:r>
            <a:endParaRPr lang="en-US" dirty="0"/>
          </a:p>
        </p:txBody>
      </p:sp>
    </p:spTree>
    <p:extLst>
      <p:ext uri="{BB962C8B-B14F-4D97-AF65-F5344CB8AC3E}">
        <p14:creationId xmlns:p14="http://schemas.microsoft.com/office/powerpoint/2010/main" val="37728162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Search “depression” on twitter or</a:t>
            </a:r>
            <a:r>
              <a:rPr lang="en-US" baseline="0" dirty="0" smtClean="0"/>
              <a:t> </a:t>
            </a:r>
            <a:r>
              <a:rPr lang="en-US" baseline="0" dirty="0" err="1" smtClean="0"/>
              <a:t>facebook</a:t>
            </a:r>
            <a:r>
              <a:rPr lang="en-US" baseline="0" dirty="0" smtClean="0"/>
              <a:t>.  Almost all of what you see is positive support.</a:t>
            </a:r>
          </a:p>
          <a:p>
            <a:endParaRPr lang="en-US" baseline="0" dirty="0" smtClean="0"/>
          </a:p>
          <a:p>
            <a:r>
              <a:rPr lang="en-US" dirty="0" smtClean="0"/>
              <a:t>92% of teens</a:t>
            </a:r>
            <a:r>
              <a:rPr lang="en-US" baseline="0" dirty="0" smtClean="0"/>
              <a:t> say they go online daily</a:t>
            </a:r>
          </a:p>
          <a:p>
            <a:r>
              <a:rPr lang="en-US" baseline="0" dirty="0" smtClean="0"/>
              <a:t>24% report being online “almost constantly”</a:t>
            </a:r>
          </a:p>
          <a:p>
            <a:r>
              <a:rPr lang="en-US" baseline="0" dirty="0" smtClean="0"/>
              <a:t>52% of teens report that social media has a positive influence on friendships</a:t>
            </a:r>
          </a:p>
          <a:p>
            <a:endParaRPr lang="en-US" dirty="0" smtClean="0"/>
          </a:p>
          <a:p>
            <a:r>
              <a:rPr lang="en-US" dirty="0" smtClean="0"/>
              <a:t>Pre-crisis and post-crisis</a:t>
            </a:r>
            <a:r>
              <a:rPr lang="en-US" baseline="0" dirty="0" smtClean="0"/>
              <a:t> overlap.  Positive support on social media helps reduce self-harm and violence risk. </a:t>
            </a:r>
            <a:endParaRPr lang="en-US" dirty="0"/>
          </a:p>
        </p:txBody>
      </p:sp>
    </p:spTree>
    <p:extLst>
      <p:ext uri="{BB962C8B-B14F-4D97-AF65-F5344CB8AC3E}">
        <p14:creationId xmlns:p14="http://schemas.microsoft.com/office/powerpoint/2010/main" val="32687565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Cyberbullying – repeated intentional targeting</a:t>
            </a:r>
            <a:r>
              <a:rPr lang="en-US" baseline="0" dirty="0" smtClean="0"/>
              <a:t> by others in the form of threats, </a:t>
            </a:r>
            <a:r>
              <a:rPr lang="en-US" baseline="0" dirty="0" err="1" smtClean="0"/>
              <a:t>harrassment</a:t>
            </a:r>
            <a:r>
              <a:rPr lang="en-US" baseline="0" dirty="0" smtClean="0"/>
              <a:t>, humiliation, or embarrassment</a:t>
            </a:r>
          </a:p>
          <a:p>
            <a:r>
              <a:rPr lang="en-US" baseline="0" dirty="0" smtClean="0"/>
              <a:t>2x statistic is the same for </a:t>
            </a:r>
            <a:r>
              <a:rPr lang="en-US" baseline="0" dirty="0" err="1" smtClean="0"/>
              <a:t>irl</a:t>
            </a:r>
            <a:r>
              <a:rPr lang="en-US" baseline="0" dirty="0" smtClean="0"/>
              <a:t> bullying and </a:t>
            </a:r>
            <a:r>
              <a:rPr lang="en-US" baseline="0" dirty="0" err="1" smtClean="0"/>
              <a:t>cyperbullying</a:t>
            </a:r>
            <a:endParaRPr lang="en-US" baseline="0" dirty="0" smtClean="0"/>
          </a:p>
          <a:p>
            <a:r>
              <a:rPr lang="en-US" baseline="0" dirty="0" smtClean="0"/>
              <a:t>Amanda Todd</a:t>
            </a:r>
          </a:p>
          <a:p>
            <a:r>
              <a:rPr lang="en-US" baseline="0" dirty="0" err="1" smtClean="0"/>
              <a:t>Cyberbullicide</a:t>
            </a:r>
            <a:endParaRPr lang="en-US" baseline="0" dirty="0" smtClean="0"/>
          </a:p>
          <a:p>
            <a:r>
              <a:rPr lang="en-US" baseline="0" dirty="0" smtClean="0"/>
              <a:t>Cyber suicide pacts – support each other’s positive view of suicide, share thoughts on how to</a:t>
            </a:r>
            <a:endParaRPr lang="en-US" dirty="0"/>
          </a:p>
        </p:txBody>
      </p:sp>
    </p:spTree>
    <p:extLst>
      <p:ext uri="{BB962C8B-B14F-4D97-AF65-F5344CB8AC3E}">
        <p14:creationId xmlns:p14="http://schemas.microsoft.com/office/powerpoint/2010/main" val="22686632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smtClean="0"/>
          </a:p>
          <a:p>
            <a:r>
              <a:rPr lang="en-US" dirty="0" err="1" smtClean="0"/>
              <a:t>RemindMe</a:t>
            </a:r>
            <a:r>
              <a:rPr lang="en-US" dirty="0" smtClean="0"/>
              <a:t> – overdose over the summer. Sibling of student reached out to school psychologist</a:t>
            </a:r>
          </a:p>
          <a:p>
            <a:r>
              <a:rPr lang="en-US" dirty="0" smtClean="0"/>
              <a:t>Collective effort to monitor </a:t>
            </a:r>
          </a:p>
          <a:p>
            <a:r>
              <a:rPr lang="en-US" dirty="0" smtClean="0"/>
              <a:t>**overlap with crisis response** Bring to mind a student suicide.  “As our community</a:t>
            </a:r>
            <a:r>
              <a:rPr lang="en-US" baseline="0" dirty="0" smtClean="0"/>
              <a:t> grieves and attempts to cope with the loss we are experiencing, it has been shown that the chance of additional tragedies increases after a loss like this.  Please be a positive support to each other, and if you are worried about someone help them find help or let someone know your concern.”</a:t>
            </a:r>
            <a:endParaRPr lang="en-US" dirty="0" smtClean="0"/>
          </a:p>
          <a:p>
            <a:r>
              <a:rPr lang="en-US" dirty="0" smtClean="0"/>
              <a:t>Post-crisis monitoring</a:t>
            </a:r>
            <a:r>
              <a:rPr lang="en-US" baseline="0" dirty="0" smtClean="0"/>
              <a:t> important for prevention of copy-cat behavior. </a:t>
            </a:r>
          </a:p>
          <a:p>
            <a:endParaRPr lang="en-US" baseline="0" dirty="0" smtClean="0"/>
          </a:p>
          <a:p>
            <a:r>
              <a:rPr lang="en-US" baseline="0" dirty="0" smtClean="0"/>
              <a:t>Hangman Challenge death of an 11 year old South Carolina boy.  </a:t>
            </a:r>
            <a:endParaRPr lang="en-US" dirty="0"/>
          </a:p>
        </p:txBody>
      </p:sp>
    </p:spTree>
    <p:extLst>
      <p:ext uri="{BB962C8B-B14F-4D97-AF65-F5344CB8AC3E}">
        <p14:creationId xmlns:p14="http://schemas.microsoft.com/office/powerpoint/2010/main" val="2760305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Wilmington police detective Thomas Curley testified that in an online group chat the day before the attack, Joyner-Francis offered advice to one of her friends about a problem involving a boy, telling her friend to "just be careful." Curley said the defendants were later brought into the chat, and that the alleged attacker thought Joyner-Francis was talking about her.</a:t>
            </a:r>
          </a:p>
          <a:p>
            <a:endParaRPr lang="en-US" dirty="0"/>
          </a:p>
        </p:txBody>
      </p:sp>
    </p:spTree>
    <p:extLst>
      <p:ext uri="{BB962C8B-B14F-4D97-AF65-F5344CB8AC3E}">
        <p14:creationId xmlns:p14="http://schemas.microsoft.com/office/powerpoint/2010/main" val="35435177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Miracle</a:t>
            </a:r>
            <a:r>
              <a:rPr lang="en-US" baseline="0" dirty="0" smtClean="0"/>
              <a:t> on the Hudson</a:t>
            </a:r>
          </a:p>
          <a:p>
            <a:r>
              <a:rPr lang="en-US" baseline="0" dirty="0" smtClean="0"/>
              <a:t>Boston marathon – Holy Shit. Explosion</a:t>
            </a:r>
            <a:endParaRPr lang="en-US" dirty="0"/>
          </a:p>
        </p:txBody>
      </p:sp>
    </p:spTree>
    <p:extLst>
      <p:ext uri="{BB962C8B-B14F-4D97-AF65-F5344CB8AC3E}">
        <p14:creationId xmlns:p14="http://schemas.microsoft.com/office/powerpoint/2010/main" val="35807055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err="1" smtClean="0"/>
              <a:t>ElCajon</a:t>
            </a:r>
            <a:r>
              <a:rPr lang="en-US" baseline="0" dirty="0" smtClean="0"/>
              <a:t>  Police – Official source of info</a:t>
            </a:r>
          </a:p>
          <a:p>
            <a:endParaRPr lang="en-US" baseline="0" dirty="0" smtClean="0"/>
          </a:p>
          <a:p>
            <a:r>
              <a:rPr lang="en-US" baseline="0" dirty="0" smtClean="0"/>
              <a:t>Protester generated info</a:t>
            </a:r>
            <a:endParaRPr lang="en-US" dirty="0"/>
          </a:p>
        </p:txBody>
      </p:sp>
    </p:spTree>
    <p:extLst>
      <p:ext uri="{BB962C8B-B14F-4D97-AF65-F5344CB8AC3E}">
        <p14:creationId xmlns:p14="http://schemas.microsoft.com/office/powerpoint/2010/main" val="25426491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Either asap</a:t>
            </a:r>
            <a:r>
              <a:rPr lang="en-US" baseline="0" dirty="0" smtClean="0"/>
              <a:t> after a crisis, or during crisis if it is a slowly evolving crisis</a:t>
            </a:r>
          </a:p>
          <a:p>
            <a:endParaRPr lang="en-US" baseline="0" dirty="0" smtClean="0"/>
          </a:p>
          <a:p>
            <a:r>
              <a:rPr lang="en-US" baseline="0" dirty="0" smtClean="0"/>
              <a:t>What happens when students text parents in a crisis -</a:t>
            </a:r>
            <a:r>
              <a:rPr lang="en-US" baseline="0" dirty="0" smtClean="0">
                <a:sym typeface="Wingdings" panose="05000000000000000000" pitchFamily="2" charset="2"/>
              </a:rPr>
              <a:t> Parents flock to the school.  May interfere with emergency responders</a:t>
            </a:r>
          </a:p>
          <a:p>
            <a:endParaRPr lang="en-US" baseline="0" dirty="0" smtClean="0">
              <a:sym typeface="Wingdings" panose="05000000000000000000" pitchFamily="2" charset="2"/>
            </a:endParaRPr>
          </a:p>
          <a:p>
            <a:r>
              <a:rPr lang="en-US" baseline="0" dirty="0" smtClean="0">
                <a:sym typeface="Wingdings" panose="05000000000000000000" pitchFamily="2" charset="2"/>
              </a:rPr>
              <a:t>This is where a designated social media manager would be seriously helpful</a:t>
            </a:r>
            <a:endParaRPr lang="en-US" dirty="0"/>
          </a:p>
        </p:txBody>
      </p:sp>
    </p:spTree>
    <p:extLst>
      <p:ext uri="{BB962C8B-B14F-4D97-AF65-F5344CB8AC3E}">
        <p14:creationId xmlns:p14="http://schemas.microsoft.com/office/powerpoint/2010/main" val="14681451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Attribution Theory</a:t>
            </a:r>
            <a:endParaRPr lang="en-US" dirty="0"/>
          </a:p>
        </p:txBody>
      </p:sp>
    </p:spTree>
    <p:extLst>
      <p:ext uri="{BB962C8B-B14F-4D97-AF65-F5344CB8AC3E}">
        <p14:creationId xmlns:p14="http://schemas.microsoft.com/office/powerpoint/2010/main" val="33539483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“The</a:t>
            </a:r>
            <a:r>
              <a:rPr lang="en-US" baseline="0" dirty="0" smtClean="0"/>
              <a:t> school is currently on lock out based on local police activity.  The building is secure. Parents who come to the building to pick up their child will not be allowed into the building.”</a:t>
            </a:r>
          </a:p>
          <a:p>
            <a:endParaRPr lang="en-US" baseline="0" dirty="0" smtClean="0"/>
          </a:p>
          <a:p>
            <a:r>
              <a:rPr lang="en-US" baseline="0" dirty="0" smtClean="0"/>
              <a:t>“All is well.  Activity is carrying on within each classroom.  All teachers have reported in and all students are accounted for”</a:t>
            </a:r>
          </a:p>
          <a:p>
            <a:endParaRPr lang="en-US" baseline="0" dirty="0" smtClean="0"/>
          </a:p>
          <a:p>
            <a:r>
              <a:rPr lang="en-US" baseline="0" dirty="0" smtClean="0"/>
              <a:t>Or    “As some of you will soon be aware, a student was taken to hospital via EMS. That student’s parents are aware of the situation.  All other activity is continuing as normal.”   “Parents of student taken to the hospital have informed us that student is being treated by doctors.”  “Parents of student have informed us that student is stable.”</a:t>
            </a:r>
            <a:endParaRPr lang="en-US" dirty="0"/>
          </a:p>
        </p:txBody>
      </p:sp>
    </p:spTree>
    <p:extLst>
      <p:ext uri="{BB962C8B-B14F-4D97-AF65-F5344CB8AC3E}">
        <p14:creationId xmlns:p14="http://schemas.microsoft.com/office/powerpoint/2010/main" val="7775911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0" name="Shape 7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US" dirty="0" smtClean="0"/>
              <a:t>Suicide and school shootings</a:t>
            </a:r>
          </a:p>
          <a:p>
            <a:pPr lvl="0">
              <a:spcBef>
                <a:spcPts val="0"/>
              </a:spcBef>
              <a:buNone/>
            </a:pPr>
            <a:endParaRPr lang="en-US" baseline="0" dirty="0" smtClean="0"/>
          </a:p>
          <a:p>
            <a:pPr lvl="0">
              <a:spcBef>
                <a:spcPts val="0"/>
              </a:spcBef>
              <a:buNone/>
            </a:pPr>
            <a:r>
              <a:rPr lang="en-US" baseline="0" dirty="0" smtClean="0"/>
              <a:t>During – how information can spread vs. how we would like it to spread</a:t>
            </a:r>
            <a:endParaRPr dirty="0"/>
          </a:p>
        </p:txBody>
      </p:sp>
    </p:spTree>
    <p:extLst>
      <p:ext uri="{BB962C8B-B14F-4D97-AF65-F5344CB8AC3E}">
        <p14:creationId xmlns:p14="http://schemas.microsoft.com/office/powerpoint/2010/main" val="22685450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Site sources, give example</a:t>
            </a:r>
            <a:r>
              <a:rPr lang="en-US" baseline="0" dirty="0" smtClean="0"/>
              <a:t> – “situation is under control” vs. “Officer Jones informed us that so and so has been apprehended”</a:t>
            </a:r>
            <a:endParaRPr lang="en-US" dirty="0" smtClean="0"/>
          </a:p>
          <a:p>
            <a:endParaRPr lang="en-US" dirty="0" smtClean="0"/>
          </a:p>
          <a:p>
            <a:r>
              <a:rPr lang="en-US" dirty="0" smtClean="0"/>
              <a:t>Reunification plan is where caregivers</a:t>
            </a:r>
            <a:r>
              <a:rPr lang="en-US" baseline="0" dirty="0" smtClean="0"/>
              <a:t> can pick up their children</a:t>
            </a:r>
          </a:p>
          <a:p>
            <a:endParaRPr lang="en-US" dirty="0"/>
          </a:p>
        </p:txBody>
      </p:sp>
    </p:spTree>
    <p:extLst>
      <p:ext uri="{BB962C8B-B14F-4D97-AF65-F5344CB8AC3E}">
        <p14:creationId xmlns:p14="http://schemas.microsoft.com/office/powerpoint/2010/main" val="29601935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(bus accident article) “If your parents text you asking if you are okay, please let them know that you are okay</a:t>
            </a:r>
            <a:r>
              <a:rPr lang="en-US" baseline="0" dirty="0" smtClean="0"/>
              <a:t> and that they will get a message from the school about where they can pick you up today.”   “If your parents are asking exactly what happened, just let them know the facts right now – a student was taken away by an ambulance, and we are all fine, and we don’t know any more than that right now.” </a:t>
            </a:r>
            <a:endParaRPr lang="en-US" dirty="0"/>
          </a:p>
        </p:txBody>
      </p:sp>
    </p:spTree>
    <p:extLst>
      <p:ext uri="{BB962C8B-B14F-4D97-AF65-F5344CB8AC3E}">
        <p14:creationId xmlns:p14="http://schemas.microsoft.com/office/powerpoint/2010/main" val="25917604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Why it’s important to incorporate</a:t>
            </a:r>
            <a:r>
              <a:rPr lang="en-US" baseline="0" dirty="0" smtClean="0"/>
              <a:t> during drills</a:t>
            </a:r>
            <a:endParaRPr lang="en-US" dirty="0"/>
          </a:p>
        </p:txBody>
      </p:sp>
    </p:spTree>
    <p:extLst>
      <p:ext uri="{BB962C8B-B14F-4D97-AF65-F5344CB8AC3E}">
        <p14:creationId xmlns:p14="http://schemas.microsoft.com/office/powerpoint/2010/main" val="17067655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Promoting change – almost always gun debate after a shooting</a:t>
            </a:r>
            <a:endParaRPr lang="en-US" dirty="0"/>
          </a:p>
        </p:txBody>
      </p:sp>
    </p:spTree>
    <p:extLst>
      <p:ext uri="{BB962C8B-B14F-4D97-AF65-F5344CB8AC3E}">
        <p14:creationId xmlns:p14="http://schemas.microsoft.com/office/powerpoint/2010/main" val="41996333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Acknowledge</a:t>
            </a:r>
            <a:r>
              <a:rPr lang="en-US" baseline="0" dirty="0" smtClean="0"/>
              <a:t> the incident, explain why it happened, demonstrate an understanding for those affected, steps that are being taken to help, how the district will obtain information from the community, and how to correct the problem and prevent future occurrences</a:t>
            </a:r>
          </a:p>
          <a:p>
            <a:r>
              <a:rPr lang="en-US" baseline="0" dirty="0" smtClean="0"/>
              <a:t>Timely – The </a:t>
            </a:r>
            <a:r>
              <a:rPr lang="en-US" baseline="0" dirty="0" err="1" smtClean="0"/>
              <a:t>VaTech</a:t>
            </a:r>
            <a:r>
              <a:rPr lang="en-US" baseline="0" dirty="0" smtClean="0"/>
              <a:t> shooting – 2 hours before the first electronic communication from </a:t>
            </a:r>
            <a:r>
              <a:rPr lang="en-US" baseline="0" dirty="0" err="1" smtClean="0"/>
              <a:t>VaTech</a:t>
            </a:r>
            <a:r>
              <a:rPr lang="en-US" baseline="0" smtClean="0"/>
              <a:t> went out.</a:t>
            </a:r>
            <a:endParaRPr lang="en-US" baseline="0" dirty="0" smtClean="0"/>
          </a:p>
          <a:p>
            <a:endParaRPr lang="en-US" baseline="0" dirty="0" smtClean="0"/>
          </a:p>
          <a:p>
            <a:r>
              <a:rPr lang="en-US" baseline="0" dirty="0" smtClean="0"/>
              <a:t>Communicate often, like every 5 mins, for the first half hour or so post crisis</a:t>
            </a:r>
            <a:endParaRPr lang="en-US" dirty="0"/>
          </a:p>
        </p:txBody>
      </p:sp>
    </p:spTree>
    <p:extLst>
      <p:ext uri="{BB962C8B-B14F-4D97-AF65-F5344CB8AC3E}">
        <p14:creationId xmlns:p14="http://schemas.microsoft.com/office/powerpoint/2010/main" val="29301907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646611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11 year old </a:t>
            </a:r>
            <a:r>
              <a:rPr lang="en-US" dirty="0" err="1" smtClean="0"/>
              <a:t>Asad</a:t>
            </a:r>
            <a:r>
              <a:rPr lang="en-US" dirty="0" smtClean="0"/>
              <a:t> Kahn committed</a:t>
            </a:r>
            <a:r>
              <a:rPr lang="en-US" baseline="0" dirty="0" smtClean="0"/>
              <a:t> suicide on Sept 28</a:t>
            </a:r>
            <a:r>
              <a:rPr lang="en-US" baseline="30000" dirty="0" smtClean="0"/>
              <a:t>th</a:t>
            </a:r>
            <a:r>
              <a:rPr lang="en-US" baseline="0" dirty="0" smtClean="0"/>
              <a:t> </a:t>
            </a:r>
            <a:endParaRPr lang="en-US" dirty="0"/>
          </a:p>
        </p:txBody>
      </p:sp>
    </p:spTree>
    <p:extLst>
      <p:ext uri="{BB962C8B-B14F-4D97-AF65-F5344CB8AC3E}">
        <p14:creationId xmlns:p14="http://schemas.microsoft.com/office/powerpoint/2010/main" val="11525078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FB pages from Brentwood</a:t>
            </a:r>
          </a:p>
          <a:p>
            <a:endParaRPr lang="en-US" dirty="0" smtClean="0"/>
          </a:p>
          <a:p>
            <a:r>
              <a:rPr lang="en-US" dirty="0" smtClean="0"/>
              <a:t>Acknowledge</a:t>
            </a:r>
            <a:r>
              <a:rPr lang="en-US" baseline="0" dirty="0" smtClean="0"/>
              <a:t> the incident, reassure safety, steps taken, supports offered, info on school being open, vigil info</a:t>
            </a:r>
          </a:p>
          <a:p>
            <a:r>
              <a:rPr lang="en-US" baseline="0" dirty="0" smtClean="0"/>
              <a:t>Additional post 15 mins later.  Photos included</a:t>
            </a:r>
            <a:endParaRPr lang="en-US" dirty="0"/>
          </a:p>
        </p:txBody>
      </p:sp>
    </p:spTree>
    <p:extLst>
      <p:ext uri="{BB962C8B-B14F-4D97-AF65-F5344CB8AC3E}">
        <p14:creationId xmlns:p14="http://schemas.microsoft.com/office/powerpoint/2010/main" val="2683679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Out of state community members, positive support</a:t>
            </a:r>
            <a:endParaRPr lang="en-US" dirty="0"/>
          </a:p>
        </p:txBody>
      </p:sp>
    </p:spTree>
    <p:extLst>
      <p:ext uri="{BB962C8B-B14F-4D97-AF65-F5344CB8AC3E}">
        <p14:creationId xmlns:p14="http://schemas.microsoft.com/office/powerpoint/2010/main" val="22815694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SWR student death. SM attempt to find missing</a:t>
            </a:r>
            <a:r>
              <a:rPr lang="en-US" baseline="0" dirty="0" smtClean="0"/>
              <a:t> person.  Don’t get hung up on the location of this slide in presentation</a:t>
            </a:r>
            <a:endParaRPr lang="en-US" dirty="0"/>
          </a:p>
        </p:txBody>
      </p:sp>
    </p:spTree>
    <p:extLst>
      <p:ext uri="{BB962C8B-B14F-4D97-AF65-F5344CB8AC3E}">
        <p14:creationId xmlns:p14="http://schemas.microsoft.com/office/powerpoint/2010/main" val="19962304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258035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First tweet</a:t>
            </a:r>
            <a:r>
              <a:rPr lang="en-US" baseline="0" dirty="0" smtClean="0"/>
              <a:t> with the name Nick Donnelly was at 6:32 am (bottom left)</a:t>
            </a:r>
          </a:p>
          <a:p>
            <a:endParaRPr lang="en-US" baseline="0" dirty="0" smtClean="0"/>
          </a:p>
          <a:p>
            <a:endParaRPr lang="en-US" baseline="0" dirty="0" smtClean="0"/>
          </a:p>
          <a:p>
            <a:r>
              <a:rPr lang="en-US" baseline="0" dirty="0" err="1" smtClean="0"/>
              <a:t>Riverheadnews</a:t>
            </a:r>
            <a:r>
              <a:rPr lang="en-US" baseline="0" dirty="0" smtClean="0"/>
              <a:t> website had article up at 12:50pm</a:t>
            </a:r>
          </a:p>
          <a:p>
            <a:r>
              <a:rPr lang="en-US" baseline="0" dirty="0" smtClean="0"/>
              <a:t>PIX11 news had an article up at 2:08 pm</a:t>
            </a:r>
            <a:endParaRPr lang="en-US" dirty="0"/>
          </a:p>
        </p:txBody>
      </p:sp>
    </p:spTree>
    <p:extLst>
      <p:ext uri="{BB962C8B-B14F-4D97-AF65-F5344CB8AC3E}">
        <p14:creationId xmlns:p14="http://schemas.microsoft.com/office/powerpoint/2010/main" val="3263327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err="1" smtClean="0"/>
              <a:t>PREPaRE</a:t>
            </a:r>
            <a:r>
              <a:rPr lang="en-US" baseline="0" dirty="0" smtClean="0"/>
              <a:t> states that those closest physically and emotionally to the crisis are the most impacted.  Need to enlist friends and family to help monitor</a:t>
            </a:r>
            <a:endParaRPr lang="en-US" dirty="0"/>
          </a:p>
        </p:txBody>
      </p:sp>
    </p:spTree>
    <p:extLst>
      <p:ext uri="{BB962C8B-B14F-4D97-AF65-F5344CB8AC3E}">
        <p14:creationId xmlns:p14="http://schemas.microsoft.com/office/powerpoint/2010/main" val="36460478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009809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False GoFundMe</a:t>
            </a:r>
            <a:r>
              <a:rPr lang="en-US" baseline="0" dirty="0" smtClean="0"/>
              <a:t> page created after Wilmington DE, student’s homicide in a high school bathroom</a:t>
            </a:r>
          </a:p>
          <a:p>
            <a:endParaRPr lang="en-US" dirty="0"/>
          </a:p>
        </p:txBody>
      </p:sp>
    </p:spTree>
    <p:extLst>
      <p:ext uri="{BB962C8B-B14F-4D97-AF65-F5344CB8AC3E}">
        <p14:creationId xmlns:p14="http://schemas.microsoft.com/office/powerpoint/2010/main" val="8064278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9/11 people posted photos on walls, telephone poles.  Now…</a:t>
            </a:r>
            <a:endParaRPr lang="en-US" dirty="0"/>
          </a:p>
        </p:txBody>
      </p:sp>
    </p:spTree>
    <p:extLst>
      <p:ext uri="{BB962C8B-B14F-4D97-AF65-F5344CB8AC3E}">
        <p14:creationId xmlns:p14="http://schemas.microsoft.com/office/powerpoint/2010/main" val="1444992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Individuals, small organizations, larger</a:t>
            </a:r>
            <a:r>
              <a:rPr lang="en-US" baseline="0" dirty="0" smtClean="0"/>
              <a:t> organizations, all the way up to federal agencies all have a social media presence.</a:t>
            </a:r>
            <a:endParaRPr lang="en-US" dirty="0"/>
          </a:p>
        </p:txBody>
      </p:sp>
    </p:spTree>
    <p:extLst>
      <p:ext uri="{BB962C8B-B14F-4D97-AF65-F5344CB8AC3E}">
        <p14:creationId xmlns:p14="http://schemas.microsoft.com/office/powerpoint/2010/main" val="1575888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Shape 7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5" name="Shape 7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US" dirty="0" smtClean="0"/>
              <a:t>Review of who in the room has FB, Twitter, and/or some text system, and is connected to their school district where they work/live (if they have kids)</a:t>
            </a:r>
          </a:p>
          <a:p>
            <a:pPr lvl="0">
              <a:spcBef>
                <a:spcPts val="0"/>
              </a:spcBef>
              <a:buNone/>
            </a:pPr>
            <a:endParaRPr dirty="0"/>
          </a:p>
        </p:txBody>
      </p:sp>
    </p:spTree>
    <p:extLst>
      <p:ext uri="{BB962C8B-B14F-4D97-AF65-F5344CB8AC3E}">
        <p14:creationId xmlns:p14="http://schemas.microsoft.com/office/powerpoint/2010/main" val="31082916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34912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err="1" smtClean="0"/>
              <a:t>RemindMe</a:t>
            </a:r>
            <a:r>
              <a:rPr lang="en-US" dirty="0" smtClean="0"/>
              <a:t> is effective for</a:t>
            </a:r>
            <a:r>
              <a:rPr lang="en-US" baseline="0" dirty="0" smtClean="0"/>
              <a:t> administrator to update staff during a lockdown or lock-out</a:t>
            </a:r>
          </a:p>
          <a:p>
            <a:endParaRPr lang="en-US" baseline="0" dirty="0" smtClean="0"/>
          </a:p>
          <a:p>
            <a:r>
              <a:rPr lang="en-US" baseline="0" dirty="0" smtClean="0"/>
              <a:t>SAMHSA suicide safe app</a:t>
            </a:r>
            <a:endParaRPr lang="en-US" dirty="0"/>
          </a:p>
        </p:txBody>
      </p:sp>
    </p:spTree>
    <p:extLst>
      <p:ext uri="{BB962C8B-B14F-4D97-AF65-F5344CB8AC3E}">
        <p14:creationId xmlns:p14="http://schemas.microsoft.com/office/powerpoint/2010/main" val="2544555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Shortcoming of weekly emails</a:t>
            </a:r>
            <a:r>
              <a:rPr lang="en-US" baseline="0" dirty="0" smtClean="0"/>
              <a:t> or remind texts is that you only reach people whose emails you have or who have registered with your remind account.  I crisis situation, you want to provide information to a broader group of people.</a:t>
            </a:r>
          </a:p>
          <a:p>
            <a:endParaRPr lang="en-US" baseline="0" dirty="0" smtClean="0"/>
          </a:p>
          <a:p>
            <a:r>
              <a:rPr lang="en-US" baseline="0" dirty="0" smtClean="0"/>
              <a:t>If you know something is coming – e.g. natural disaster – perfect way to share with a larger group of people rather than email or Remind</a:t>
            </a:r>
            <a:endParaRPr lang="en-US" dirty="0"/>
          </a:p>
        </p:txBody>
      </p:sp>
    </p:spTree>
    <p:extLst>
      <p:ext uri="{BB962C8B-B14F-4D97-AF65-F5344CB8AC3E}">
        <p14:creationId xmlns:p14="http://schemas.microsoft.com/office/powerpoint/2010/main" val="19242283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Supt and </a:t>
            </a:r>
            <a:r>
              <a:rPr lang="en-US" dirty="0" err="1" smtClean="0"/>
              <a:t>asst</a:t>
            </a:r>
            <a:r>
              <a:rPr lang="en-US" dirty="0" smtClean="0"/>
              <a:t> super post</a:t>
            </a:r>
            <a:r>
              <a:rPr lang="en-US" baseline="0" dirty="0" smtClean="0"/>
              <a:t> to twitter.  Principal in my district used Remind and weekly emails</a:t>
            </a:r>
          </a:p>
          <a:p>
            <a:endParaRPr lang="en-US" baseline="0" dirty="0" smtClean="0"/>
          </a:p>
          <a:p>
            <a:r>
              <a:rPr lang="en-US" baseline="0" dirty="0" smtClean="0"/>
              <a:t>Starting to see Social Media Manager as part of the Incident Command System under Communications or Logistics</a:t>
            </a:r>
          </a:p>
          <a:p>
            <a:endParaRPr lang="en-US" baseline="0" dirty="0" smtClean="0"/>
          </a:p>
          <a:p>
            <a:r>
              <a:rPr lang="en-US" baseline="0" dirty="0" smtClean="0"/>
              <a:t>Designate social media manager </a:t>
            </a:r>
            <a:r>
              <a:rPr lang="en-US" baseline="0" smtClean="0"/>
              <a:t>type role in the days after a crisis to monitor what is being said</a:t>
            </a:r>
            <a:endParaRPr lang="en-US" dirty="0"/>
          </a:p>
        </p:txBody>
      </p:sp>
    </p:spTree>
    <p:extLst>
      <p:ext uri="{BB962C8B-B14F-4D97-AF65-F5344CB8AC3E}">
        <p14:creationId xmlns:p14="http://schemas.microsoft.com/office/powerpoint/2010/main" val="13876870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3" y="2857501"/>
            <a:ext cx="3733819" cy="6831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1" y="2922758"/>
            <a:ext cx="3733801" cy="144018"/>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1" y="3086375"/>
            <a:ext cx="3733801" cy="6858"/>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3123302"/>
            <a:ext cx="1965960" cy="13716"/>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3149679"/>
            <a:ext cx="1965960" cy="6858"/>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2971800"/>
            <a:ext cx="3063240" cy="20574"/>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3045737"/>
            <a:ext cx="160020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2737246"/>
            <a:ext cx="9144000" cy="183128"/>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 y="2756646"/>
            <a:ext cx="9144001" cy="10550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2732318"/>
            <a:ext cx="2729950" cy="186324"/>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2776275"/>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801416"/>
            <a:ext cx="8458200" cy="1102519"/>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2924953"/>
            <a:ext cx="4953000" cy="131445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3154680"/>
            <a:ext cx="960120" cy="342900"/>
          </a:xfrm>
        </p:spPr>
        <p:txBody>
          <a:bodyPr/>
          <a:lstStyle/>
          <a:p>
            <a:pPr eaLnBrk="1" latinLnBrk="0" hangingPunct="1"/>
            <a:fld id="{C699CB88-5E1A-4FAC-892A-60949ACB1F6F}" type="datetimeFigureOut">
              <a:rPr lang="en-US" smtClean="0"/>
              <a:pPr eaLnBrk="1" latinLnBrk="0" hangingPunct="1"/>
              <a:t>8/14/2017</a:t>
            </a:fld>
            <a:endParaRPr lang="en-US"/>
          </a:p>
        </p:txBody>
      </p:sp>
      <p:sp>
        <p:nvSpPr>
          <p:cNvPr id="17" name="Footer Placeholder 16"/>
          <p:cNvSpPr>
            <a:spLocks noGrp="1"/>
          </p:cNvSpPr>
          <p:nvPr>
            <p:ph type="ftr" sz="quarter" idx="11"/>
          </p:nvPr>
        </p:nvSpPr>
        <p:spPr>
          <a:xfrm>
            <a:off x="5410200" y="3153966"/>
            <a:ext cx="1295400" cy="342900"/>
          </a:xfrm>
        </p:spPr>
        <p:txBody>
          <a:bodyPr/>
          <a:lstStyle/>
          <a:p>
            <a:endParaRPr kumimoji="0" lang="en-US"/>
          </a:p>
        </p:txBody>
      </p:sp>
      <p:sp>
        <p:nvSpPr>
          <p:cNvPr id="29" name="Slide Number Placeholder 28"/>
          <p:cNvSpPr>
            <a:spLocks noGrp="1"/>
          </p:cNvSpPr>
          <p:nvPr>
            <p:ph type="sldNum" sz="quarter" idx="12"/>
          </p:nvPr>
        </p:nvSpPr>
        <p:spPr>
          <a:xfrm>
            <a:off x="8320088" y="852"/>
            <a:ext cx="747712" cy="274320"/>
          </a:xfrm>
        </p:spPr>
        <p:txBody>
          <a:bodyPr/>
          <a:lstStyle>
            <a:lvl1pPr algn="r">
              <a:defRPr sz="1800">
                <a:solidFill>
                  <a:schemeClr val="bg1"/>
                </a:solidFill>
              </a:defRPr>
            </a:lvl1pPr>
          </a:lstStyle>
          <a:p>
            <a:pPr lvl="0" algn="r">
              <a:spcBef>
                <a:spcPts val="0"/>
              </a:spcBef>
              <a:buNone/>
            </a:pPr>
            <a:fld id="{00000000-1234-1234-1234-123412341234}" type="slidenum">
              <a:rPr lang="en" sz="1000" smtClean="0">
                <a:solidFill>
                  <a:schemeClr val="dk2"/>
                </a:solidFill>
                <a:latin typeface="Open Sans"/>
                <a:ea typeface="Open Sans"/>
                <a:cs typeface="Open Sans"/>
                <a:sym typeface="Open Sans"/>
              </a:rPr>
              <a:t>‹#›</a:t>
            </a:fld>
            <a:endParaRPr lang="en" sz="1000">
              <a:solidFill>
                <a:schemeClr val="dk2"/>
              </a:solidFill>
              <a:latin typeface="Open Sans"/>
              <a:ea typeface="Open Sans"/>
              <a:cs typeface="Open Sans"/>
              <a:sym typeface="Open Sans"/>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C699CB88-5E1A-4FAC-892A-60949ACB1F6F}" type="datetimeFigureOut">
              <a:rPr lang="en-US" smtClean="0"/>
              <a:pPr eaLnBrk="1" latinLnBrk="0" hangingPunct="1"/>
              <a:t>8/14/2017</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pPr lvl="0" algn="r">
              <a:spcBef>
                <a:spcPts val="0"/>
              </a:spcBef>
              <a:buNone/>
            </a:pPr>
            <a:fld id="{00000000-1234-1234-1234-123412341234}" type="slidenum">
              <a:rPr lang="en" sz="1000" smtClean="0">
                <a:solidFill>
                  <a:schemeClr val="dk2"/>
                </a:solidFill>
                <a:latin typeface="Open Sans"/>
                <a:ea typeface="Open Sans"/>
                <a:cs typeface="Open Sans"/>
                <a:sym typeface="Open Sans"/>
              </a:rPr>
              <a:t>‹#›</a:t>
            </a:fld>
            <a:endParaRPr lang="en" sz="1000">
              <a:solidFill>
                <a:schemeClr val="dk2"/>
              </a:solidFill>
              <a:latin typeface="Open Sans"/>
              <a:ea typeface="Open Sans"/>
              <a:cs typeface="Open Sans"/>
              <a:sym typeface="Open Sans"/>
            </a:endParaRPr>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857250"/>
            <a:ext cx="1905000" cy="41148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857250"/>
            <a:ext cx="6248400" cy="41148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C699CB88-5E1A-4FAC-892A-60949ACB1F6F}" type="datetimeFigureOut">
              <a:rPr lang="en-US" smtClean="0"/>
              <a:pPr eaLnBrk="1" latinLnBrk="0" hangingPunct="1"/>
              <a:t>8/14/2017</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pPr lvl="0" algn="r">
              <a:spcBef>
                <a:spcPts val="0"/>
              </a:spcBef>
              <a:buNone/>
            </a:pPr>
            <a:fld id="{00000000-1234-1234-1234-123412341234}" type="slidenum">
              <a:rPr lang="en" sz="1000" smtClean="0">
                <a:solidFill>
                  <a:schemeClr val="dk2"/>
                </a:solidFill>
                <a:latin typeface="Open Sans"/>
                <a:ea typeface="Open Sans"/>
                <a:cs typeface="Open Sans"/>
                <a:sym typeface="Open Sans"/>
              </a:rPr>
              <a:t>‹#›</a:t>
            </a:fld>
            <a:endParaRPr lang="en" sz="1000">
              <a:solidFill>
                <a:schemeClr val="dk2"/>
              </a:solidFill>
              <a:latin typeface="Open Sans"/>
              <a:ea typeface="Open Sans"/>
              <a:cs typeface="Open Sans"/>
              <a:sym typeface="Open Sans"/>
            </a:endParaRPr>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Shape 21"/>
        <p:cNvGrpSpPr/>
        <p:nvPr/>
      </p:nvGrpSpPr>
      <p:grpSpPr>
        <a:xfrm>
          <a:off x="0" y="0"/>
          <a:ext cx="0" cy="0"/>
          <a:chOff x="0" y="0"/>
          <a:chExt cx="0" cy="0"/>
        </a:xfrm>
      </p:grpSpPr>
      <p:sp>
        <p:nvSpPr>
          <p:cNvPr id="23" name="Shape 23"/>
          <p:cNvSpPr txBox="1">
            <a:spLocks noGrp="1"/>
          </p:cNvSpPr>
          <p:nvPr>
            <p:ph type="title"/>
          </p:nvPr>
        </p:nvSpPr>
        <p:spPr>
          <a:xfrm>
            <a:off x="311700" y="814800"/>
            <a:ext cx="8571300" cy="942000"/>
          </a:xfrm>
          <a:prstGeom prst="rect">
            <a:avLst/>
          </a:prstGeom>
        </p:spPr>
        <p:txBody>
          <a:bodyPr lIns="91425" tIns="91425" rIns="91425" bIns="91425" anchor="ctr"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24" name="Shape 2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25"/>
        <p:cNvGrpSpPr/>
        <p:nvPr/>
      </p:nvGrpSpPr>
      <p:grpSpPr>
        <a:xfrm>
          <a:off x="0" y="0"/>
          <a:ext cx="0" cy="0"/>
          <a:chOff x="0" y="0"/>
          <a:chExt cx="0" cy="0"/>
        </a:xfrm>
      </p:grpSpPr>
      <p:sp>
        <p:nvSpPr>
          <p:cNvPr id="27" name="Shape 27"/>
          <p:cNvSpPr txBox="1">
            <a:spLocks noGrp="1"/>
          </p:cNvSpPr>
          <p:nvPr>
            <p:ph type="title"/>
          </p:nvPr>
        </p:nvSpPr>
        <p:spPr>
          <a:xfrm>
            <a:off x="311700" y="445025"/>
            <a:ext cx="8520600" cy="7074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8" name="Shape 28"/>
          <p:cNvSpPr txBox="1">
            <a:spLocks noGrp="1"/>
          </p:cNvSpPr>
          <p:nvPr>
            <p:ph type="body" idx="1"/>
          </p:nvPr>
        </p:nvSpPr>
        <p:spPr>
          <a:xfrm>
            <a:off x="311700" y="1266325"/>
            <a:ext cx="8520600" cy="330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9" name="Shape 2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C699CB88-5E1A-4FAC-892A-60949ACB1F6F}" type="datetimeFigureOut">
              <a:rPr lang="en-US" smtClean="0"/>
              <a:pPr eaLnBrk="1" latinLnBrk="0" hangingPunct="1"/>
              <a:t>8/14/2017</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pPr lvl="0" algn="r">
              <a:spcBef>
                <a:spcPts val="0"/>
              </a:spcBef>
              <a:buNone/>
            </a:pPr>
            <a:fld id="{00000000-1234-1234-1234-123412341234}" type="slidenum">
              <a:rPr lang="en" sz="1000" smtClean="0">
                <a:solidFill>
                  <a:schemeClr val="dk2"/>
                </a:solidFill>
                <a:latin typeface="Open Sans"/>
                <a:ea typeface="Open Sans"/>
                <a:cs typeface="Open Sans"/>
                <a:sym typeface="Open Sans"/>
              </a:rPr>
              <a:t>‹#›</a:t>
            </a:fld>
            <a:endParaRPr lang="en" sz="1000">
              <a:solidFill>
                <a:schemeClr val="dk2"/>
              </a:solidFill>
              <a:latin typeface="Open Sans"/>
              <a:ea typeface="Open Sans"/>
              <a:cs typeface="Open Sans"/>
              <a:sym typeface="Open Sans"/>
            </a:endParaRPr>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485901"/>
            <a:ext cx="7772400" cy="1021556"/>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25316"/>
            <a:ext cx="7772400" cy="1132284"/>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eaLnBrk="1" latinLnBrk="0" hangingPunct="1"/>
            <a:fld id="{C699CB88-5E1A-4FAC-892A-60949ACB1F6F}" type="datetimeFigureOut">
              <a:rPr lang="en-US" smtClean="0"/>
              <a:pPr eaLnBrk="1" latinLnBrk="0" hangingPunct="1"/>
              <a:t>8/14/2017</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pPr lvl="0" algn="r">
              <a:spcBef>
                <a:spcPts val="0"/>
              </a:spcBef>
              <a:buNone/>
            </a:pPr>
            <a:fld id="{00000000-1234-1234-1234-123412341234}" type="slidenum">
              <a:rPr lang="en" sz="1000" smtClean="0">
                <a:solidFill>
                  <a:schemeClr val="dk2"/>
                </a:solidFill>
                <a:latin typeface="Open Sans"/>
                <a:ea typeface="Open Sans"/>
                <a:cs typeface="Open Sans"/>
                <a:sym typeface="Open Sans"/>
              </a:rPr>
              <a:t>‹#›</a:t>
            </a:fld>
            <a:endParaRPr lang="en" sz="1000">
              <a:solidFill>
                <a:schemeClr val="dk2"/>
              </a:solidFill>
              <a:latin typeface="Open Sans"/>
              <a:ea typeface="Open Sans"/>
              <a:cs typeface="Open Sans"/>
              <a:sym typeface="Open Sans"/>
            </a:endParaRPr>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87069"/>
            <a:ext cx="4038600" cy="3394472"/>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87069"/>
            <a:ext cx="4038600" cy="3394472"/>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eaLnBrk="1" latinLnBrk="0" hangingPunct="1"/>
            <a:fld id="{C699CB88-5E1A-4FAC-892A-60949ACB1F6F}" type="datetimeFigureOut">
              <a:rPr lang="en-US" smtClean="0"/>
              <a:pPr eaLnBrk="1" latinLnBrk="0" hangingPunct="1"/>
              <a:t>8/14/2017</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pPr lvl="0" algn="r">
              <a:spcBef>
                <a:spcPts val="0"/>
              </a:spcBef>
              <a:buNone/>
            </a:pPr>
            <a:fld id="{00000000-1234-1234-1234-123412341234}" type="slidenum">
              <a:rPr lang="en" sz="1000" smtClean="0">
                <a:solidFill>
                  <a:schemeClr val="dk2"/>
                </a:solidFill>
                <a:latin typeface="Open Sans"/>
                <a:ea typeface="Open Sans"/>
                <a:cs typeface="Open Sans"/>
                <a:sym typeface="Open Sans"/>
              </a:rPr>
              <a:t>‹#›</a:t>
            </a:fld>
            <a:endParaRPr lang="en" sz="1000">
              <a:solidFill>
                <a:schemeClr val="dk2"/>
              </a:solidFill>
              <a:latin typeface="Open Sans"/>
              <a:ea typeface="Open Sans"/>
              <a:cs typeface="Open Sans"/>
              <a:sym typeface="Open Sans"/>
            </a:endParaRPr>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857250"/>
            <a:ext cx="8382000" cy="802386"/>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83728"/>
            <a:ext cx="4041648" cy="3429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6" y="1683728"/>
            <a:ext cx="4041775" cy="3429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031389"/>
            <a:ext cx="4041648" cy="291465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5" y="2031389"/>
            <a:ext cx="4041775" cy="291465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pPr eaLnBrk="1" latinLnBrk="0" hangingPunct="1"/>
            <a:fld id="{C699CB88-5E1A-4FAC-892A-60949ACB1F6F}" type="datetimeFigureOut">
              <a:rPr lang="en-US" smtClean="0"/>
              <a:pPr eaLnBrk="1" latinLnBrk="0" hangingPunct="1"/>
              <a:t>8/14/2017</a:t>
            </a:fld>
            <a:endParaRPr lang="en-US"/>
          </a:p>
        </p:txBody>
      </p:sp>
      <p:sp>
        <p:nvSpPr>
          <p:cNvPr id="27" name="Slide Number Placeholder 26"/>
          <p:cNvSpPr>
            <a:spLocks noGrp="1"/>
          </p:cNvSpPr>
          <p:nvPr>
            <p:ph type="sldNum" sz="quarter" idx="11"/>
          </p:nvPr>
        </p:nvSpPr>
        <p:spPr/>
        <p:txBody>
          <a:bodyPr rtlCol="0"/>
          <a:lstStyle/>
          <a:p>
            <a:pPr lvl="0" algn="r">
              <a:spcBef>
                <a:spcPts val="0"/>
              </a:spcBef>
              <a:buNone/>
            </a:pPr>
            <a:fld id="{00000000-1234-1234-1234-123412341234}" type="slidenum">
              <a:rPr lang="en" sz="1000" smtClean="0">
                <a:solidFill>
                  <a:schemeClr val="dk2"/>
                </a:solidFill>
                <a:latin typeface="Open Sans"/>
                <a:ea typeface="Open Sans"/>
                <a:cs typeface="Open Sans"/>
                <a:sym typeface="Open Sans"/>
              </a:rPr>
              <a:t>‹#›</a:t>
            </a:fld>
            <a:endParaRPr lang="en" sz="1000">
              <a:solidFill>
                <a:schemeClr val="dk2"/>
              </a:solidFill>
              <a:latin typeface="Open Sans"/>
              <a:ea typeface="Open Sans"/>
              <a:cs typeface="Open Sans"/>
              <a:sym typeface="Open Sans"/>
            </a:endParaRPr>
          </a:p>
        </p:txBody>
      </p:sp>
      <p:sp>
        <p:nvSpPr>
          <p:cNvPr id="28" name="Footer Placeholder 27"/>
          <p:cNvSpPr>
            <a:spLocks noGrp="1"/>
          </p:cNvSpPr>
          <p:nvPr>
            <p:ph type="ftr" sz="quarter" idx="12"/>
          </p:nvPr>
        </p:nvSpPr>
        <p:spPr/>
        <p:txBody>
          <a:bodyPr rtlCol="0"/>
          <a:lstStyle/>
          <a:p>
            <a:endParaRPr kumimoji="0" 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857250"/>
            <a:ext cx="8229600" cy="802386"/>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459486"/>
            <a:ext cx="957264" cy="342900"/>
          </a:xfrm>
        </p:spPr>
        <p:txBody>
          <a:bodyPr/>
          <a:lstStyle/>
          <a:p>
            <a:pPr eaLnBrk="1" latinLnBrk="0" hangingPunct="1"/>
            <a:fld id="{C699CB88-5E1A-4FAC-892A-60949ACB1F6F}" type="datetimeFigureOut">
              <a:rPr lang="en-US" smtClean="0"/>
              <a:pPr eaLnBrk="1" latinLnBrk="0" hangingPunct="1"/>
              <a:t>8/14/2017</a:t>
            </a:fld>
            <a:endParaRPr lang="en-US"/>
          </a:p>
        </p:txBody>
      </p:sp>
      <p:sp>
        <p:nvSpPr>
          <p:cNvPr id="4" name="Footer Placeholder 3"/>
          <p:cNvSpPr>
            <a:spLocks noGrp="1"/>
          </p:cNvSpPr>
          <p:nvPr>
            <p:ph type="ftr" sz="quarter" idx="11"/>
          </p:nvPr>
        </p:nvSpPr>
        <p:spPr>
          <a:xfrm>
            <a:off x="5257800" y="459486"/>
            <a:ext cx="1325880" cy="342900"/>
          </a:xfrm>
        </p:spPr>
        <p:txBody>
          <a:bodyPr/>
          <a:lstStyle/>
          <a:p>
            <a:endParaRPr kumimoji="0" lang="en-US"/>
          </a:p>
        </p:txBody>
      </p:sp>
      <p:sp>
        <p:nvSpPr>
          <p:cNvPr id="5" name="Slide Number Placeholder 4"/>
          <p:cNvSpPr>
            <a:spLocks noGrp="1"/>
          </p:cNvSpPr>
          <p:nvPr>
            <p:ph type="sldNum" sz="quarter" idx="12"/>
          </p:nvPr>
        </p:nvSpPr>
        <p:spPr>
          <a:xfrm>
            <a:off x="8174736" y="1704"/>
            <a:ext cx="762000" cy="274320"/>
          </a:xfrm>
        </p:spPr>
        <p:txBody>
          <a:bodyPr/>
          <a:lstStyle/>
          <a:p>
            <a:pPr lvl="0" algn="r">
              <a:spcBef>
                <a:spcPts val="0"/>
              </a:spcBef>
              <a:buNone/>
            </a:pPr>
            <a:fld id="{00000000-1234-1234-1234-123412341234}" type="slidenum">
              <a:rPr lang="en" sz="1000" smtClean="0">
                <a:solidFill>
                  <a:schemeClr val="dk2"/>
                </a:solidFill>
                <a:latin typeface="Open Sans"/>
                <a:ea typeface="Open Sans"/>
                <a:cs typeface="Open Sans"/>
                <a:sym typeface="Open Sans"/>
              </a:rPr>
              <a:t>‹#›</a:t>
            </a:fld>
            <a:endParaRPr lang="en" sz="1000">
              <a:solidFill>
                <a:schemeClr val="dk2"/>
              </a:solidFill>
              <a:latin typeface="Open Sans"/>
              <a:ea typeface="Open Sans"/>
              <a:cs typeface="Open Sans"/>
              <a:sym typeface="Open Sans"/>
            </a:endParaRPr>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eaLnBrk="1" latinLnBrk="0" hangingPunct="1"/>
            <a:fld id="{C699CB88-5E1A-4FAC-892A-60949ACB1F6F}" type="datetimeFigureOut">
              <a:rPr lang="en-US" smtClean="0"/>
              <a:pPr eaLnBrk="1" latinLnBrk="0" hangingPunct="1"/>
              <a:t>8/14/2017</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pPr lvl="0">
              <a:spcBef>
                <a:spcPts val="0"/>
              </a:spcBef>
              <a:buNone/>
            </a:pPr>
            <a:fld id="{00000000-1234-1234-1234-123412341234}" type="slidenum">
              <a:rPr lang="en" smtClean="0"/>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826478"/>
            <a:ext cx="3383280" cy="658368"/>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1508045"/>
            <a:ext cx="3383280" cy="346329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582215"/>
            <a:ext cx="5102352" cy="438912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eaLnBrk="1" latinLnBrk="0" hangingPunct="1"/>
            <a:fld id="{C699CB88-5E1A-4FAC-892A-60949ACB1F6F}" type="datetimeFigureOut">
              <a:rPr lang="en-US" smtClean="0"/>
              <a:pPr eaLnBrk="1" latinLnBrk="0" hangingPunct="1"/>
              <a:t>8/14/2017</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pPr lvl="0" algn="r">
              <a:spcBef>
                <a:spcPts val="0"/>
              </a:spcBef>
              <a:buNone/>
            </a:pPr>
            <a:fld id="{00000000-1234-1234-1234-123412341234}" type="slidenum">
              <a:rPr lang="en" sz="1000" smtClean="0">
                <a:solidFill>
                  <a:schemeClr val="dk2"/>
                </a:solidFill>
                <a:latin typeface="Open Sans"/>
                <a:ea typeface="Open Sans"/>
                <a:cs typeface="Open Sans"/>
                <a:sym typeface="Open Sans"/>
              </a:rPr>
              <a:t>‹#›</a:t>
            </a:fld>
            <a:endParaRPr lang="en" sz="1000">
              <a:solidFill>
                <a:schemeClr val="dk2"/>
              </a:solidFill>
              <a:latin typeface="Open Sans"/>
              <a:ea typeface="Open Sans"/>
              <a:cs typeface="Open Sans"/>
              <a:sym typeface="Open Sans"/>
            </a:endParaRP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5" y="831870"/>
            <a:ext cx="586803" cy="3511228"/>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857250"/>
            <a:ext cx="4572000" cy="3429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2455731"/>
            <a:ext cx="2590800" cy="1887367"/>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eaLnBrk="1" latinLnBrk="0" hangingPunct="1"/>
            <a:fld id="{C699CB88-5E1A-4FAC-892A-60949ACB1F6F}" type="datetimeFigureOut">
              <a:rPr lang="en-US" smtClean="0"/>
              <a:pPr eaLnBrk="1" latinLnBrk="0" hangingPunct="1"/>
              <a:t>8/14/2017</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pPr lvl="0" algn="r">
              <a:spcBef>
                <a:spcPts val="0"/>
              </a:spcBef>
              <a:buNone/>
            </a:pPr>
            <a:fld id="{00000000-1234-1234-1234-123412341234}" type="slidenum">
              <a:rPr lang="en" sz="1000" smtClean="0">
                <a:solidFill>
                  <a:schemeClr val="dk2"/>
                </a:solidFill>
                <a:latin typeface="Open Sans"/>
                <a:ea typeface="Open Sans"/>
                <a:cs typeface="Open Sans"/>
                <a:sym typeface="Open Sans"/>
              </a:rPr>
              <a:t>‹#›</a:t>
            </a:fld>
            <a:endParaRPr lang="en" sz="1000">
              <a:solidFill>
                <a:schemeClr val="dk2"/>
              </a:solidFill>
              <a:latin typeface="Open Sans"/>
              <a:ea typeface="Open Sans"/>
              <a:cs typeface="Open Sans"/>
              <a:sym typeface="Open Sans"/>
            </a:endParaRPr>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275114"/>
            <a:ext cx="9144000" cy="6330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0"/>
            <a:ext cx="9144000" cy="232997"/>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1" y="231207"/>
            <a:ext cx="9144001" cy="6858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3" y="270185"/>
            <a:ext cx="3733819" cy="6831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1" y="330085"/>
            <a:ext cx="3733801" cy="135026"/>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373128"/>
            <a:ext cx="3063240" cy="20574"/>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441707"/>
            <a:ext cx="160020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1501"/>
            <a:ext cx="57626" cy="466344"/>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1501"/>
            <a:ext cx="27432" cy="466344"/>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1501"/>
            <a:ext cx="9144" cy="466344"/>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1501"/>
            <a:ext cx="27432" cy="466344"/>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285"/>
            <a:ext cx="54864" cy="438912"/>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285"/>
            <a:ext cx="9144" cy="438912"/>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857250"/>
            <a:ext cx="8229600" cy="8001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87068"/>
            <a:ext cx="8229600" cy="3243834"/>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459486"/>
            <a:ext cx="957264" cy="342900"/>
          </a:xfrm>
          <a:prstGeom prst="rect">
            <a:avLst/>
          </a:prstGeom>
        </p:spPr>
        <p:txBody>
          <a:bodyPr vert="horz"/>
          <a:lstStyle>
            <a:lvl1pPr algn="l" eaLnBrk="1" latinLnBrk="0" hangingPunct="1">
              <a:defRPr kumimoji="0" sz="800">
                <a:solidFill>
                  <a:schemeClr val="accent2"/>
                </a:solidFill>
              </a:defRPr>
            </a:lvl1pPr>
          </a:lstStyle>
          <a:p>
            <a:pPr eaLnBrk="1" latinLnBrk="0" hangingPunct="1"/>
            <a:fld id="{C699CB88-5E1A-4FAC-892A-60949ACB1F6F}" type="datetimeFigureOut">
              <a:rPr lang="en-US" smtClean="0"/>
              <a:pPr eaLnBrk="1" latinLnBrk="0" hangingPunct="1"/>
              <a:t>8/14/2017</a:t>
            </a:fld>
            <a:endParaRPr lang="en-US"/>
          </a:p>
        </p:txBody>
      </p:sp>
      <p:sp>
        <p:nvSpPr>
          <p:cNvPr id="3" name="Footer Placeholder 2"/>
          <p:cNvSpPr>
            <a:spLocks noGrp="1"/>
          </p:cNvSpPr>
          <p:nvPr>
            <p:ph type="ftr" sz="quarter" idx="3"/>
          </p:nvPr>
        </p:nvSpPr>
        <p:spPr>
          <a:xfrm>
            <a:off x="5257800" y="459486"/>
            <a:ext cx="1325880" cy="342900"/>
          </a:xfrm>
          <a:prstGeom prst="rect">
            <a:avLst/>
          </a:prstGeom>
        </p:spPr>
        <p:txBody>
          <a:bodyPr vert="horz"/>
          <a:lstStyle>
            <a:lvl1pPr algn="r" eaLnBrk="1" latinLnBrk="0" hangingPunct="1">
              <a:defRPr kumimoji="0" sz="800">
                <a:solidFill>
                  <a:schemeClr val="accent2"/>
                </a:solidFill>
              </a:defRPr>
            </a:lvl1pPr>
          </a:lstStyle>
          <a:p>
            <a:endParaRPr kumimoji="0" lang="en-US"/>
          </a:p>
        </p:txBody>
      </p:sp>
      <p:sp>
        <p:nvSpPr>
          <p:cNvPr id="23" name="Slide Number Placeholder 22"/>
          <p:cNvSpPr>
            <a:spLocks noGrp="1"/>
          </p:cNvSpPr>
          <p:nvPr>
            <p:ph type="sldNum" sz="quarter" idx="4"/>
          </p:nvPr>
        </p:nvSpPr>
        <p:spPr>
          <a:xfrm>
            <a:off x="8174736" y="1704"/>
            <a:ext cx="762000" cy="274320"/>
          </a:xfrm>
          <a:prstGeom prst="rect">
            <a:avLst/>
          </a:prstGeom>
        </p:spPr>
        <p:txBody>
          <a:bodyPr vert="horz" anchor="b"/>
          <a:lstStyle>
            <a:lvl1pPr algn="r" eaLnBrk="1" latinLnBrk="0" hangingPunct="1">
              <a:defRPr kumimoji="0" sz="1800">
                <a:solidFill>
                  <a:srgbClr val="FFFFFF"/>
                </a:solidFill>
              </a:defRPr>
            </a:lvl1pPr>
          </a:lstStyle>
          <a:p>
            <a:pPr lvl="0" algn="r">
              <a:spcBef>
                <a:spcPts val="0"/>
              </a:spcBef>
              <a:buNone/>
            </a:pPr>
            <a:fld id="{00000000-1234-1234-1234-123412341234}" type="slidenum">
              <a:rPr lang="en" sz="1000" smtClean="0">
                <a:solidFill>
                  <a:schemeClr val="dk2"/>
                </a:solidFill>
                <a:latin typeface="Open Sans"/>
                <a:ea typeface="Open Sans"/>
                <a:cs typeface="Open Sans"/>
                <a:sym typeface="Open Sans"/>
              </a:rPr>
              <a:t>‹#›</a:t>
            </a:fld>
            <a:endParaRPr lang="en" sz="1000">
              <a:solidFill>
                <a:schemeClr val="dk2"/>
              </a:solidFill>
              <a:latin typeface="Open Sans"/>
              <a:ea typeface="Open Sans"/>
              <a:cs typeface="Open Sans"/>
              <a:sym typeface="Open Sans"/>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hf sldNum="0" hdr="0" ft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tmp"/><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7.tm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image" Target="../media/image12.tmp"/><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14.tmp"/><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5.tmp"/><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6.tmp"/></Relationships>
</file>

<file path=ppt/slides/_rels/slide43.xml.rels><?xml version="1.0" encoding="UTF-8" standalone="yes"?>
<Relationships xmlns="http://schemas.openxmlformats.org/package/2006/relationships"><Relationship Id="rId3" Type="http://schemas.openxmlformats.org/officeDocument/2006/relationships/image" Target="../media/image17.tmp"/><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18.tmp"/></Relationships>
</file>

<file path=ppt/slides/_rels/slide44.xml.rels><?xml version="1.0" encoding="UTF-8" standalone="yes"?>
<Relationships xmlns="http://schemas.openxmlformats.org/package/2006/relationships"><Relationship Id="rId3" Type="http://schemas.openxmlformats.org/officeDocument/2006/relationships/image" Target="../media/image19.tmp"/><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20.tmp"/></Relationships>
</file>

<file path=ppt/slides/_rels/slide45.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2.tmp"/></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3.tmp"/><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Shape 66"/>
          <p:cNvSpPr txBox="1">
            <a:spLocks noGrp="1"/>
          </p:cNvSpPr>
          <p:nvPr>
            <p:ph type="ctrTitle"/>
          </p:nvPr>
        </p:nvSpPr>
        <p:spPr>
          <a:prstGeom prst="rect">
            <a:avLst/>
          </a:prstGeom>
        </p:spPr>
        <p:txBody>
          <a:bodyPr lIns="91425" tIns="91425" rIns="91425" bIns="91425" anchor="b" anchorCtr="0">
            <a:noAutofit/>
          </a:bodyPr>
          <a:lstStyle/>
          <a:p>
            <a:pPr lvl="0">
              <a:spcBef>
                <a:spcPts val="0"/>
              </a:spcBef>
              <a:buNone/>
            </a:pPr>
            <a:r>
              <a:rPr lang="en"/>
              <a:t>Social Media and </a:t>
            </a:r>
          </a:p>
          <a:p>
            <a:pPr lvl="0">
              <a:spcBef>
                <a:spcPts val="0"/>
              </a:spcBef>
              <a:buNone/>
            </a:pPr>
            <a:r>
              <a:rPr lang="en"/>
              <a:t>School Crises</a:t>
            </a:r>
          </a:p>
        </p:txBody>
      </p:sp>
      <p:sp>
        <p:nvSpPr>
          <p:cNvPr id="67" name="Shape 67"/>
          <p:cNvSpPr txBox="1">
            <a:spLocks noGrp="1"/>
          </p:cNvSpPr>
          <p:nvPr>
            <p:ph type="subTitle" idx="1"/>
          </p:nvPr>
        </p:nvSpPr>
        <p:spPr>
          <a:prstGeom prst="rect">
            <a:avLst/>
          </a:prstGeom>
        </p:spPr>
        <p:txBody>
          <a:bodyPr lIns="91425" tIns="91425" rIns="91425" bIns="91425" anchor="t" anchorCtr="0">
            <a:noAutofit/>
          </a:bodyPr>
          <a:lstStyle/>
          <a:p>
            <a:pPr lvl="0">
              <a:spcBef>
                <a:spcPts val="0"/>
              </a:spcBef>
              <a:buNone/>
            </a:pPr>
            <a:r>
              <a:rPr lang="en"/>
              <a:t>Sebastien Saylor, Psy.D.</a:t>
            </a:r>
          </a:p>
          <a:p>
            <a:pPr lvl="0">
              <a:spcBef>
                <a:spcPts val="0"/>
              </a:spcBef>
              <a:buNone/>
            </a:pPr>
            <a:r>
              <a:rPr lang="en"/>
              <a:t>School Psychologist, Bayport-Blue Point UFSD</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School-Home Communication</a:t>
            </a:r>
            <a:endParaRPr lang="en-US" dirty="0"/>
          </a:p>
        </p:txBody>
      </p:sp>
      <p:sp>
        <p:nvSpPr>
          <p:cNvPr id="3" name="Text Placeholder 2"/>
          <p:cNvSpPr>
            <a:spLocks noGrp="1"/>
          </p:cNvSpPr>
          <p:nvPr>
            <p:ph type="body" idx="1"/>
          </p:nvPr>
        </p:nvSpPr>
        <p:spPr/>
        <p:txBody>
          <a:bodyPr/>
          <a:lstStyle/>
          <a:p>
            <a:r>
              <a:rPr lang="en-US" dirty="0" smtClean="0"/>
              <a:t>Actively share general non-crisis info through FB and Twitter to normalize these modes of communication.</a:t>
            </a:r>
          </a:p>
          <a:p>
            <a:endParaRPr lang="en-US" dirty="0" smtClean="0"/>
          </a:p>
          <a:p>
            <a:r>
              <a:rPr lang="en-US" dirty="0" smtClean="0"/>
              <a:t>Share info via social media regarding safety and emergency preparedness</a:t>
            </a:r>
          </a:p>
          <a:p>
            <a:endParaRPr lang="en-US" dirty="0" smtClean="0"/>
          </a:p>
          <a:p>
            <a:endParaRPr lang="en-US" dirty="0"/>
          </a:p>
        </p:txBody>
      </p:sp>
    </p:spTree>
    <p:extLst>
      <p:ext uri="{BB962C8B-B14F-4D97-AF65-F5344CB8AC3E}">
        <p14:creationId xmlns:p14="http://schemas.microsoft.com/office/powerpoint/2010/main" val="390975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Home-School Communication</a:t>
            </a:r>
            <a:endParaRPr lang="en-US" dirty="0"/>
          </a:p>
        </p:txBody>
      </p:sp>
      <p:sp>
        <p:nvSpPr>
          <p:cNvPr id="3" name="Content Placeholder 2"/>
          <p:cNvSpPr>
            <a:spLocks noGrp="1"/>
          </p:cNvSpPr>
          <p:nvPr>
            <p:ph idx="1"/>
          </p:nvPr>
        </p:nvSpPr>
        <p:spPr/>
        <p:txBody>
          <a:bodyPr/>
          <a:lstStyle/>
          <a:p>
            <a:r>
              <a:rPr lang="en-US" dirty="0"/>
              <a:t>Social Media Manager – role is to monitor, contribute to, filter, measure, and guide the social media presence of the </a:t>
            </a:r>
            <a:r>
              <a:rPr lang="en-US" dirty="0" smtClean="0"/>
              <a:t>organization</a:t>
            </a:r>
          </a:p>
          <a:p>
            <a:pPr lvl="1"/>
            <a:r>
              <a:rPr lang="en-US" dirty="0" smtClean="0"/>
              <a:t>Principal</a:t>
            </a:r>
            <a:r>
              <a:rPr lang="en-US" dirty="0"/>
              <a:t>, </a:t>
            </a:r>
            <a:r>
              <a:rPr lang="en-US" dirty="0" err="1" smtClean="0"/>
              <a:t>Asst</a:t>
            </a:r>
            <a:r>
              <a:rPr lang="en-US" dirty="0" smtClean="0"/>
              <a:t> Principal, Superintendent, </a:t>
            </a:r>
            <a:r>
              <a:rPr lang="en-US" dirty="0"/>
              <a:t>Tech </a:t>
            </a:r>
            <a:r>
              <a:rPr lang="en-US" dirty="0" smtClean="0"/>
              <a:t>Admin</a:t>
            </a:r>
            <a:endParaRPr lang="en-US" dirty="0"/>
          </a:p>
          <a:p>
            <a:endParaRPr lang="en-US" dirty="0"/>
          </a:p>
        </p:txBody>
      </p:sp>
    </p:spTree>
    <p:extLst>
      <p:ext uri="{BB962C8B-B14F-4D97-AF65-F5344CB8AC3E}">
        <p14:creationId xmlns:p14="http://schemas.microsoft.com/office/powerpoint/2010/main" val="77326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Social Media Use During Drills</a:t>
            </a:r>
            <a:endParaRPr lang="en-US" dirty="0"/>
          </a:p>
        </p:txBody>
      </p:sp>
      <p:sp>
        <p:nvSpPr>
          <p:cNvPr id="3" name="Text Placeholder 2"/>
          <p:cNvSpPr>
            <a:spLocks noGrp="1"/>
          </p:cNvSpPr>
          <p:nvPr>
            <p:ph type="body" idx="1"/>
          </p:nvPr>
        </p:nvSpPr>
        <p:spPr/>
        <p:txBody>
          <a:bodyPr>
            <a:normAutofit fontScale="92500" lnSpcReduction="20000"/>
          </a:bodyPr>
          <a:lstStyle/>
          <a:p>
            <a:r>
              <a:rPr lang="en-US" dirty="0" smtClean="0"/>
              <a:t>Important to discourage students and teachers from sending out messages mid-crisis</a:t>
            </a:r>
          </a:p>
          <a:p>
            <a:r>
              <a:rPr lang="en-US" dirty="0"/>
              <a:t>During drills, social media can be used to inform students and teachers about the </a:t>
            </a:r>
            <a:r>
              <a:rPr lang="en-US" dirty="0" smtClean="0"/>
              <a:t>situation (unannounced drills)</a:t>
            </a:r>
            <a:endParaRPr lang="en-US" dirty="0"/>
          </a:p>
          <a:p>
            <a:r>
              <a:rPr lang="en-US" dirty="0" smtClean="0"/>
              <a:t>Provide specific language to students/teachers to share</a:t>
            </a:r>
          </a:p>
          <a:p>
            <a:r>
              <a:rPr lang="en-US" dirty="0" smtClean="0"/>
              <a:t>Communicate to parents during drill to fully simulate real situation</a:t>
            </a:r>
          </a:p>
          <a:p>
            <a:endParaRPr lang="en-US" dirty="0"/>
          </a:p>
        </p:txBody>
      </p:sp>
    </p:spTree>
    <p:extLst>
      <p:ext uri="{BB962C8B-B14F-4D97-AF65-F5344CB8AC3E}">
        <p14:creationId xmlns:p14="http://schemas.microsoft.com/office/powerpoint/2010/main" val="3590868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Positive social media influence</a:t>
            </a:r>
            <a:endParaRPr lang="en-US" dirty="0"/>
          </a:p>
        </p:txBody>
      </p:sp>
      <p:sp>
        <p:nvSpPr>
          <p:cNvPr id="3" name="Text Placeholder 2"/>
          <p:cNvSpPr>
            <a:spLocks noGrp="1"/>
          </p:cNvSpPr>
          <p:nvPr>
            <p:ph type="body" idx="1"/>
          </p:nvPr>
        </p:nvSpPr>
        <p:spPr/>
        <p:txBody>
          <a:bodyPr>
            <a:normAutofit/>
          </a:bodyPr>
          <a:lstStyle/>
          <a:p>
            <a:r>
              <a:rPr lang="en-US" dirty="0"/>
              <a:t>With guidance from parents or other supportive people in their lives, social media can be a strong support for </a:t>
            </a:r>
            <a:r>
              <a:rPr lang="en-US" dirty="0" smtClean="0"/>
              <a:t>people</a:t>
            </a:r>
          </a:p>
          <a:p>
            <a:pPr lvl="1"/>
            <a:r>
              <a:rPr lang="en-US" dirty="0" smtClean="0"/>
              <a:t>Strengthens and facilitates friendships</a:t>
            </a:r>
          </a:p>
          <a:p>
            <a:pPr lvl="1"/>
            <a:r>
              <a:rPr lang="en-US" dirty="0" smtClean="0"/>
              <a:t>Does not reduce face-to-face interaction</a:t>
            </a:r>
            <a:endParaRPr lang="en-US" dirty="0"/>
          </a:p>
          <a:p>
            <a:r>
              <a:rPr lang="en-US" dirty="0" smtClean="0"/>
              <a:t>Online </a:t>
            </a:r>
            <a:r>
              <a:rPr lang="en-US" dirty="0"/>
              <a:t>searches for self-harm and suicide terms lead to helplines and positive </a:t>
            </a:r>
            <a:r>
              <a:rPr lang="en-US" dirty="0" smtClean="0"/>
              <a:t>supports</a:t>
            </a:r>
          </a:p>
          <a:p>
            <a:endParaRPr lang="en-US" dirty="0"/>
          </a:p>
        </p:txBody>
      </p:sp>
    </p:spTree>
    <p:extLst>
      <p:ext uri="{BB962C8B-B14F-4D97-AF65-F5344CB8AC3E}">
        <p14:creationId xmlns:p14="http://schemas.microsoft.com/office/powerpoint/2010/main" val="1663004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Positive Influence of SM on Suicide</a:t>
            </a:r>
            <a:endParaRPr lang="en-US" dirty="0"/>
          </a:p>
        </p:txBody>
      </p:sp>
      <p:sp>
        <p:nvSpPr>
          <p:cNvPr id="3" name="Content Placeholder 2"/>
          <p:cNvSpPr>
            <a:spLocks noGrp="1"/>
          </p:cNvSpPr>
          <p:nvPr>
            <p:ph idx="1"/>
          </p:nvPr>
        </p:nvSpPr>
        <p:spPr/>
        <p:txBody>
          <a:bodyPr/>
          <a:lstStyle/>
          <a:p>
            <a:r>
              <a:rPr lang="en-US" dirty="0" smtClean="0"/>
              <a:t>Positive social support</a:t>
            </a:r>
          </a:p>
          <a:p>
            <a:pPr lvl="1"/>
            <a:r>
              <a:rPr lang="en-US" dirty="0" smtClean="0"/>
              <a:t>Connect those with similar experiences</a:t>
            </a:r>
          </a:p>
          <a:p>
            <a:pPr lvl="1"/>
            <a:r>
              <a:rPr lang="en-US" dirty="0" smtClean="0"/>
              <a:t>Suicide searches bring up crisis lines</a:t>
            </a:r>
          </a:p>
          <a:p>
            <a:pPr lvl="1"/>
            <a:r>
              <a:rPr lang="en-US" dirty="0" smtClean="0"/>
              <a:t>Many FB and Twitter groups for suicide prevention</a:t>
            </a:r>
          </a:p>
          <a:p>
            <a:pPr lvl="1"/>
            <a:r>
              <a:rPr lang="en-US" dirty="0" smtClean="0"/>
              <a:t>National Suicide Prevention Lifeline</a:t>
            </a:r>
          </a:p>
          <a:p>
            <a:pPr lvl="1"/>
            <a:r>
              <a:rPr lang="en-US" dirty="0" smtClean="0"/>
              <a:t>Afterdeployment.org</a:t>
            </a:r>
            <a:endParaRPr lang="en-US" dirty="0"/>
          </a:p>
        </p:txBody>
      </p:sp>
    </p:spTree>
    <p:extLst>
      <p:ext uri="{BB962C8B-B14F-4D97-AF65-F5344CB8AC3E}">
        <p14:creationId xmlns:p14="http://schemas.microsoft.com/office/powerpoint/2010/main" val="8492004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Negative Influence of SM on Suicide</a:t>
            </a:r>
            <a:endParaRPr lang="en-US" dirty="0"/>
          </a:p>
        </p:txBody>
      </p:sp>
      <p:sp>
        <p:nvSpPr>
          <p:cNvPr id="3" name="Content Placeholder 2"/>
          <p:cNvSpPr>
            <a:spLocks noGrp="1"/>
          </p:cNvSpPr>
          <p:nvPr>
            <p:ph idx="1"/>
          </p:nvPr>
        </p:nvSpPr>
        <p:spPr/>
        <p:txBody>
          <a:bodyPr/>
          <a:lstStyle/>
          <a:p>
            <a:r>
              <a:rPr lang="en-US" dirty="0" smtClean="0"/>
              <a:t>Online search for suicide information</a:t>
            </a:r>
          </a:p>
          <a:p>
            <a:pPr lvl="1"/>
            <a:r>
              <a:rPr lang="en-US" dirty="0" smtClean="0"/>
              <a:t>About half of the hits are pro-suicide</a:t>
            </a:r>
          </a:p>
          <a:p>
            <a:r>
              <a:rPr lang="en-US" dirty="0" smtClean="0"/>
              <a:t>Cyberbullying</a:t>
            </a:r>
            <a:r>
              <a:rPr lang="en-US" dirty="0"/>
              <a:t>	</a:t>
            </a:r>
            <a:endParaRPr lang="en-US" dirty="0" smtClean="0"/>
          </a:p>
          <a:p>
            <a:pPr lvl="1"/>
            <a:r>
              <a:rPr lang="en-US" dirty="0" smtClean="0"/>
              <a:t>Targets are 2x as likely to attempt suicide</a:t>
            </a:r>
          </a:p>
          <a:p>
            <a:pPr lvl="1"/>
            <a:r>
              <a:rPr lang="en-US" dirty="0" smtClean="0"/>
              <a:t>Aggressor 1.5x as likely</a:t>
            </a:r>
          </a:p>
          <a:p>
            <a:pPr lvl="1"/>
            <a:r>
              <a:rPr lang="en-US" dirty="0" err="1" smtClean="0"/>
              <a:t>Cybersuicide</a:t>
            </a:r>
            <a:r>
              <a:rPr lang="en-US" dirty="0" smtClean="0"/>
              <a:t> pacts </a:t>
            </a:r>
            <a:endParaRPr lang="en-US" dirty="0"/>
          </a:p>
        </p:txBody>
      </p:sp>
    </p:spTree>
    <p:extLst>
      <p:ext uri="{BB962C8B-B14F-4D97-AF65-F5344CB8AC3E}">
        <p14:creationId xmlns:p14="http://schemas.microsoft.com/office/powerpoint/2010/main" val="29890773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Prevention through monitoring</a:t>
            </a:r>
            <a:endParaRPr lang="en-US" dirty="0"/>
          </a:p>
        </p:txBody>
      </p:sp>
      <p:sp>
        <p:nvSpPr>
          <p:cNvPr id="3" name="Text Placeholder 2"/>
          <p:cNvSpPr>
            <a:spLocks noGrp="1"/>
          </p:cNvSpPr>
          <p:nvPr>
            <p:ph type="body" idx="1"/>
          </p:nvPr>
        </p:nvSpPr>
        <p:spPr/>
        <p:txBody>
          <a:bodyPr/>
          <a:lstStyle/>
          <a:p>
            <a:r>
              <a:rPr lang="en-US" dirty="0" smtClean="0"/>
              <a:t>Parents, peers, and school staff are all exposed to social media</a:t>
            </a:r>
          </a:p>
          <a:p>
            <a:r>
              <a:rPr lang="en-US" dirty="0" smtClean="0"/>
              <a:t>Parents, teachers, and student social medial worlds often overlapping</a:t>
            </a:r>
          </a:p>
          <a:p>
            <a:endParaRPr lang="en-US" dirty="0" smtClean="0"/>
          </a:p>
          <a:p>
            <a:r>
              <a:rPr lang="en-US" dirty="0" smtClean="0"/>
              <a:t>March </a:t>
            </a:r>
            <a:r>
              <a:rPr lang="en-US" dirty="0"/>
              <a:t>2016 – hangman challenge</a:t>
            </a:r>
          </a:p>
          <a:p>
            <a:endParaRPr lang="en-US" dirty="0" smtClean="0"/>
          </a:p>
          <a:p>
            <a:endParaRPr lang="en-US" dirty="0"/>
          </a:p>
          <a:p>
            <a:endParaRPr lang="en-US" dirty="0"/>
          </a:p>
        </p:txBody>
      </p:sp>
    </p:spTree>
    <p:extLst>
      <p:ext uri="{BB962C8B-B14F-4D97-AF65-F5344CB8AC3E}">
        <p14:creationId xmlns:p14="http://schemas.microsoft.com/office/powerpoint/2010/main" val="882279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Leakage</a:t>
            </a:r>
            <a:endParaRPr lang="en-US" dirty="0"/>
          </a:p>
        </p:txBody>
      </p:sp>
      <p:sp>
        <p:nvSpPr>
          <p:cNvPr id="3" name="Content Placeholder 2"/>
          <p:cNvSpPr>
            <a:spLocks noGrp="1"/>
          </p:cNvSpPr>
          <p:nvPr>
            <p:ph idx="1"/>
          </p:nvPr>
        </p:nvSpPr>
        <p:spPr/>
        <p:txBody>
          <a:bodyPr/>
          <a:lstStyle/>
          <a:p>
            <a:r>
              <a:rPr lang="en-US" dirty="0" smtClean="0"/>
              <a:t>Chardon, OH 2012 shooting “Die to you all” on FB and Twitter</a:t>
            </a:r>
          </a:p>
          <a:p>
            <a:r>
              <a:rPr lang="en-US" dirty="0" smtClean="0"/>
              <a:t>Oregon CC shooting “Don’t go to school tomorrow if you live in the Northwest”</a:t>
            </a:r>
          </a:p>
          <a:p>
            <a:r>
              <a:rPr lang="en-US" dirty="0" smtClean="0"/>
              <a:t>Gabrielle </a:t>
            </a:r>
            <a:r>
              <a:rPr lang="en-US" dirty="0" err="1" smtClean="0"/>
              <a:t>Giffords</a:t>
            </a:r>
            <a:r>
              <a:rPr lang="en-US" dirty="0" smtClean="0"/>
              <a:t>’ attacker left message on YouTube</a:t>
            </a:r>
          </a:p>
          <a:p>
            <a:r>
              <a:rPr lang="en-US" dirty="0" smtClean="0"/>
              <a:t>Amy Joyner-Francis story</a:t>
            </a:r>
          </a:p>
        </p:txBody>
      </p:sp>
    </p:spTree>
    <p:extLst>
      <p:ext uri="{BB962C8B-B14F-4D97-AF65-F5344CB8AC3E}">
        <p14:creationId xmlns:p14="http://schemas.microsoft.com/office/powerpoint/2010/main" val="2704778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Media During a Crisis</a:t>
            </a:r>
            <a:endParaRPr lang="en-US" dirty="0"/>
          </a:p>
        </p:txBody>
      </p:sp>
      <p:sp>
        <p:nvSpPr>
          <p:cNvPr id="3" name="Text Placeholder 2"/>
          <p:cNvSpPr>
            <a:spLocks noGrp="1"/>
          </p:cNvSpPr>
          <p:nvPr>
            <p:ph type="body" idx="1"/>
          </p:nvPr>
        </p:nvSpPr>
        <p:spPr>
          <a:xfrm>
            <a:off x="722313" y="2525316"/>
            <a:ext cx="7772400" cy="1951434"/>
          </a:xfrm>
        </p:spPr>
        <p:txBody>
          <a:bodyPr>
            <a:normAutofit/>
          </a:bodyPr>
          <a:lstStyle/>
          <a:p>
            <a:endParaRPr lang="en-US" dirty="0" smtClean="0"/>
          </a:p>
          <a:p>
            <a:r>
              <a:rPr lang="en-US" dirty="0" smtClean="0"/>
              <a:t>How information </a:t>
            </a:r>
            <a:r>
              <a:rPr lang="en-US" dirty="0"/>
              <a:t>t</a:t>
            </a:r>
            <a:r>
              <a:rPr lang="en-US" dirty="0" smtClean="0"/>
              <a:t>ends to spread</a:t>
            </a:r>
          </a:p>
          <a:p>
            <a:r>
              <a:rPr lang="en-US" dirty="0" smtClean="0"/>
              <a:t>Issues to be aware of</a:t>
            </a:r>
          </a:p>
          <a:p>
            <a:r>
              <a:rPr lang="en-US" dirty="0" smtClean="0"/>
              <a:t>What to communicate</a:t>
            </a:r>
          </a:p>
          <a:p>
            <a:endParaRPr lang="en-US" dirty="0"/>
          </a:p>
        </p:txBody>
      </p:sp>
    </p:spTree>
    <p:extLst>
      <p:ext uri="{BB962C8B-B14F-4D97-AF65-F5344CB8AC3E}">
        <p14:creationId xmlns:p14="http://schemas.microsoft.com/office/powerpoint/2010/main" val="1344129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400" y="468012"/>
            <a:ext cx="4191000" cy="4648200"/>
          </a:xfrm>
          <a:prstGeom prst="rect">
            <a:avLst/>
          </a:prstGeom>
        </p:spPr>
      </p:pic>
    </p:spTree>
    <p:extLst>
      <p:ext uri="{BB962C8B-B14F-4D97-AF65-F5344CB8AC3E}">
        <p14:creationId xmlns:p14="http://schemas.microsoft.com/office/powerpoint/2010/main" val="19840958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Media Defined	</a:t>
            </a:r>
            <a:endParaRPr lang="en-US" dirty="0"/>
          </a:p>
        </p:txBody>
      </p:sp>
      <p:sp>
        <p:nvSpPr>
          <p:cNvPr id="3" name="Content Placeholder 2"/>
          <p:cNvSpPr>
            <a:spLocks noGrp="1"/>
          </p:cNvSpPr>
          <p:nvPr>
            <p:ph idx="1"/>
          </p:nvPr>
        </p:nvSpPr>
        <p:spPr/>
        <p:txBody>
          <a:bodyPr/>
          <a:lstStyle/>
          <a:p>
            <a:endParaRPr lang="en-US" dirty="0" smtClean="0"/>
          </a:p>
          <a:p>
            <a:pPr marL="109728" indent="0">
              <a:buNone/>
            </a:pPr>
            <a:r>
              <a:rPr lang="en-US" sz="3200" dirty="0" smtClean="0"/>
              <a:t>User-generated content shared via the internet to be shared with other users</a:t>
            </a:r>
            <a:endParaRPr lang="en-US" sz="3200" dirty="0"/>
          </a:p>
        </p:txBody>
      </p:sp>
    </p:spTree>
    <p:extLst>
      <p:ext uri="{BB962C8B-B14F-4D97-AF65-F5344CB8AC3E}">
        <p14:creationId xmlns:p14="http://schemas.microsoft.com/office/powerpoint/2010/main" val="22949789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Information Tends to Spread</a:t>
            </a:r>
            <a:endParaRPr lang="en-US" dirty="0"/>
          </a:p>
        </p:txBody>
      </p:sp>
      <p:sp>
        <p:nvSpPr>
          <p:cNvPr id="3" name="Content Placeholder 2"/>
          <p:cNvSpPr>
            <a:spLocks noGrp="1"/>
          </p:cNvSpPr>
          <p:nvPr>
            <p:ph idx="1"/>
          </p:nvPr>
        </p:nvSpPr>
        <p:spPr/>
        <p:txBody>
          <a:bodyPr/>
          <a:lstStyle/>
          <a:p>
            <a:endParaRPr lang="en-US" dirty="0" smtClean="0"/>
          </a:p>
          <a:p>
            <a:r>
              <a:rPr lang="en-US" dirty="0" smtClean="0"/>
              <a:t>SM post about a crisis event</a:t>
            </a:r>
          </a:p>
          <a:p>
            <a:r>
              <a:rPr lang="en-US" dirty="0" smtClean="0"/>
              <a:t>Re-posts via network</a:t>
            </a:r>
          </a:p>
          <a:p>
            <a:r>
              <a:rPr lang="en-US" dirty="0" smtClean="0"/>
              <a:t>News outlets receive notification</a:t>
            </a:r>
            <a:endParaRPr lang="en-US" dirty="0"/>
          </a:p>
        </p:txBody>
      </p:sp>
    </p:spTree>
    <p:extLst>
      <p:ext uri="{BB962C8B-B14F-4D97-AF65-F5344CB8AC3E}">
        <p14:creationId xmlns:p14="http://schemas.microsoft.com/office/powerpoint/2010/main" val="27332818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Tweets During Crisis</a:t>
            </a:r>
            <a:endParaRPr lang="en-US" dirty="0"/>
          </a:p>
        </p:txBody>
      </p:sp>
      <p:sp>
        <p:nvSpPr>
          <p:cNvPr id="3" name="Content Placeholder 2"/>
          <p:cNvSpPr>
            <a:spLocks noGrp="1"/>
          </p:cNvSpPr>
          <p:nvPr>
            <p:ph idx="1"/>
          </p:nvPr>
        </p:nvSpPr>
        <p:spPr/>
        <p:txBody>
          <a:bodyPr>
            <a:normAutofit/>
          </a:bodyPr>
          <a:lstStyle/>
          <a:p>
            <a:pPr marL="624078" indent="-514350">
              <a:buAutoNum type="arabicPeriod"/>
            </a:pPr>
            <a:r>
              <a:rPr lang="en-US" dirty="0" smtClean="0"/>
              <a:t>Users post self-generated messages about the event</a:t>
            </a:r>
          </a:p>
          <a:p>
            <a:pPr marL="624078" indent="-514350">
              <a:buAutoNum type="arabicPeriod"/>
            </a:pPr>
            <a:r>
              <a:rPr lang="en-US" dirty="0" smtClean="0"/>
              <a:t>Messages are re-tweeted from primary, official, and unofficial sources</a:t>
            </a:r>
          </a:p>
          <a:p>
            <a:pPr marL="624078" indent="-514350">
              <a:buAutoNum type="arabicPeriod"/>
            </a:pPr>
            <a:r>
              <a:rPr lang="en-US" dirty="0" smtClean="0"/>
              <a:t>Official messages from school to the public</a:t>
            </a:r>
          </a:p>
          <a:p>
            <a:pPr marL="624078" indent="-514350">
              <a:buAutoNum type="arabicPeriod"/>
            </a:pPr>
            <a:r>
              <a:rPr lang="en-US" dirty="0" smtClean="0"/>
              <a:t>Official messages from school to gather information</a:t>
            </a:r>
          </a:p>
          <a:p>
            <a:pPr marL="624078" indent="-514350">
              <a:buAutoNum type="arabicPeriod"/>
            </a:pPr>
            <a:endParaRPr lang="en-US" dirty="0"/>
          </a:p>
        </p:txBody>
      </p:sp>
    </p:spTree>
    <p:extLst>
      <p:ext uri="{BB962C8B-B14F-4D97-AF65-F5344CB8AC3E}">
        <p14:creationId xmlns:p14="http://schemas.microsoft.com/office/powerpoint/2010/main" val="13462509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creen Clippi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4800" y="819150"/>
            <a:ext cx="2819400" cy="3758434"/>
          </a:xfrm>
        </p:spPr>
      </p:pic>
      <p:pic>
        <p:nvPicPr>
          <p:cNvPr id="5" name="Picture 4"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9841" y="873147"/>
            <a:ext cx="3457755" cy="3962400"/>
          </a:xfrm>
          <a:prstGeom prst="rect">
            <a:avLst/>
          </a:prstGeom>
        </p:spPr>
      </p:pic>
    </p:spTree>
    <p:extLst>
      <p:ext uri="{BB962C8B-B14F-4D97-AF65-F5344CB8AC3E}">
        <p14:creationId xmlns:p14="http://schemas.microsoft.com/office/powerpoint/2010/main" val="19483824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Crisis </a:t>
            </a:r>
            <a:r>
              <a:rPr lang="en-US" dirty="0" err="1" smtClean="0"/>
              <a:t>Comm</a:t>
            </a:r>
            <a:r>
              <a:rPr lang="en-US" dirty="0" smtClean="0"/>
              <a:t> Issues to Be Aware Of</a:t>
            </a:r>
            <a:endParaRPr lang="en-US" dirty="0"/>
          </a:p>
        </p:txBody>
      </p:sp>
      <p:sp>
        <p:nvSpPr>
          <p:cNvPr id="5" name="Content Placeholder 4"/>
          <p:cNvSpPr>
            <a:spLocks noGrp="1"/>
          </p:cNvSpPr>
          <p:nvPr>
            <p:ph idx="1"/>
          </p:nvPr>
        </p:nvSpPr>
        <p:spPr/>
        <p:txBody>
          <a:bodyPr>
            <a:normAutofit fontScale="92500" lnSpcReduction="10000"/>
          </a:bodyPr>
          <a:lstStyle/>
          <a:p>
            <a:r>
              <a:rPr lang="en-US" dirty="0" smtClean="0"/>
              <a:t>Speed of crisis and speed of communication</a:t>
            </a:r>
          </a:p>
          <a:p>
            <a:r>
              <a:rPr lang="en-US" dirty="0" smtClean="0"/>
              <a:t>Information and misinformation can get out of control – student and teacher posts may be incorrect or misleading</a:t>
            </a:r>
          </a:p>
          <a:p>
            <a:r>
              <a:rPr lang="en-US" dirty="0" smtClean="0"/>
              <a:t>Social Media allows quick broad distribution of information – correct or incorrect</a:t>
            </a:r>
          </a:p>
          <a:p>
            <a:r>
              <a:rPr lang="en-US" dirty="0" smtClean="0"/>
              <a:t>Need to monitor interpretations and re-send out information frequently to the community</a:t>
            </a:r>
            <a:endParaRPr lang="en-US" dirty="0"/>
          </a:p>
        </p:txBody>
      </p:sp>
    </p:spTree>
    <p:extLst>
      <p:ext uri="{BB962C8B-B14F-4D97-AF65-F5344CB8AC3E}">
        <p14:creationId xmlns:p14="http://schemas.microsoft.com/office/powerpoint/2010/main" val="13276873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People Need to Know </a:t>
            </a:r>
            <a:endParaRPr lang="en-US" dirty="0"/>
          </a:p>
        </p:txBody>
      </p:sp>
      <p:sp>
        <p:nvSpPr>
          <p:cNvPr id="3" name="Content Placeholder 2"/>
          <p:cNvSpPr>
            <a:spLocks noGrp="1"/>
          </p:cNvSpPr>
          <p:nvPr>
            <p:ph idx="1"/>
          </p:nvPr>
        </p:nvSpPr>
        <p:spPr/>
        <p:txBody>
          <a:bodyPr/>
          <a:lstStyle/>
          <a:p>
            <a:r>
              <a:rPr lang="en-US" dirty="0" smtClean="0"/>
              <a:t>People touched by a crisis have a need to understand who/what is responsible.</a:t>
            </a:r>
          </a:p>
          <a:p>
            <a:pPr lvl="1"/>
            <a:r>
              <a:rPr lang="en-US" dirty="0" smtClean="0"/>
              <a:t>Is the cause internal/external?</a:t>
            </a:r>
          </a:p>
          <a:p>
            <a:pPr lvl="1"/>
            <a:r>
              <a:rPr lang="en-US" dirty="0" smtClean="0"/>
              <a:t>How stable is the situation?</a:t>
            </a:r>
          </a:p>
          <a:p>
            <a:pPr lvl="1"/>
            <a:r>
              <a:rPr lang="en-US" dirty="0" smtClean="0"/>
              <a:t>How controllable is the cause of the crisis?</a:t>
            </a:r>
          </a:p>
          <a:p>
            <a:r>
              <a:rPr lang="en-US" dirty="0" smtClean="0"/>
              <a:t>As </a:t>
            </a:r>
            <a:r>
              <a:rPr lang="en-US" dirty="0" err="1" smtClean="0"/>
              <a:t>PREPaRE</a:t>
            </a:r>
            <a:r>
              <a:rPr lang="en-US" dirty="0" smtClean="0"/>
              <a:t> teaches, we need to provide reassurance of safety when the crisis has passed</a:t>
            </a:r>
            <a:endParaRPr lang="en-US" dirty="0"/>
          </a:p>
        </p:txBody>
      </p:sp>
    </p:spTree>
    <p:extLst>
      <p:ext uri="{BB962C8B-B14F-4D97-AF65-F5344CB8AC3E}">
        <p14:creationId xmlns:p14="http://schemas.microsoft.com/office/powerpoint/2010/main" val="3992458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to Communicate During Crisis</a:t>
            </a:r>
            <a:endParaRPr lang="en-US" dirty="0"/>
          </a:p>
        </p:txBody>
      </p:sp>
      <p:sp>
        <p:nvSpPr>
          <p:cNvPr id="3" name="Content Placeholder 2"/>
          <p:cNvSpPr>
            <a:spLocks noGrp="1"/>
          </p:cNvSpPr>
          <p:nvPr>
            <p:ph idx="1"/>
          </p:nvPr>
        </p:nvSpPr>
        <p:spPr/>
        <p:txBody>
          <a:bodyPr>
            <a:normAutofit/>
          </a:bodyPr>
          <a:lstStyle/>
          <a:p>
            <a:r>
              <a:rPr lang="en-US" dirty="0" smtClean="0"/>
              <a:t>Post </a:t>
            </a:r>
            <a:r>
              <a:rPr lang="en-US" u="sng" dirty="0" smtClean="0"/>
              <a:t>fact-only</a:t>
            </a:r>
            <a:r>
              <a:rPr lang="en-US" dirty="0" smtClean="0"/>
              <a:t> and limit the info to that which directly impacts the school community and general community </a:t>
            </a:r>
          </a:p>
          <a:p>
            <a:r>
              <a:rPr lang="en-US" dirty="0" smtClean="0"/>
              <a:t>Communicate frequently even if there is no new information </a:t>
            </a:r>
          </a:p>
          <a:p>
            <a:r>
              <a:rPr lang="en-US" dirty="0"/>
              <a:t>Respond to rumor by reiterating fact</a:t>
            </a:r>
          </a:p>
          <a:p>
            <a:endParaRPr lang="en-US" dirty="0"/>
          </a:p>
        </p:txBody>
      </p:sp>
    </p:spTree>
    <p:extLst>
      <p:ext uri="{BB962C8B-B14F-4D97-AF65-F5344CB8AC3E}">
        <p14:creationId xmlns:p14="http://schemas.microsoft.com/office/powerpoint/2010/main" val="912485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What to Communicate During </a:t>
            </a:r>
            <a:r>
              <a:rPr lang="en-US" sz="3200" dirty="0" smtClean="0"/>
              <a:t>Crisis (cont.)</a:t>
            </a:r>
            <a:endParaRPr lang="en-US" sz="3200" dirty="0"/>
          </a:p>
        </p:txBody>
      </p:sp>
      <p:sp>
        <p:nvSpPr>
          <p:cNvPr id="3" name="Content Placeholder 2"/>
          <p:cNvSpPr>
            <a:spLocks noGrp="1"/>
          </p:cNvSpPr>
          <p:nvPr>
            <p:ph idx="1"/>
          </p:nvPr>
        </p:nvSpPr>
        <p:spPr/>
        <p:txBody>
          <a:bodyPr/>
          <a:lstStyle/>
          <a:p>
            <a:r>
              <a:rPr lang="en-US" dirty="0"/>
              <a:t>Information with a source is less likely to be spun into a rumor</a:t>
            </a:r>
          </a:p>
          <a:p>
            <a:r>
              <a:rPr lang="en-US" dirty="0" smtClean="0"/>
              <a:t>Post safety information or health alerts</a:t>
            </a:r>
          </a:p>
          <a:p>
            <a:r>
              <a:rPr lang="en-US" dirty="0" smtClean="0"/>
              <a:t>Post the reunification plan if necessary</a:t>
            </a:r>
          </a:p>
          <a:p>
            <a:r>
              <a:rPr lang="en-US" dirty="0" smtClean="0"/>
              <a:t>Mapped information if appropriate</a:t>
            </a:r>
          </a:p>
          <a:p>
            <a:endParaRPr lang="en-US" dirty="0"/>
          </a:p>
        </p:txBody>
      </p:sp>
    </p:spTree>
    <p:extLst>
      <p:ext uri="{BB962C8B-B14F-4D97-AF65-F5344CB8AC3E}">
        <p14:creationId xmlns:p14="http://schemas.microsoft.com/office/powerpoint/2010/main" val="4133797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What to Communicate During Crisis (cont.)</a:t>
            </a:r>
          </a:p>
        </p:txBody>
      </p:sp>
      <p:sp>
        <p:nvSpPr>
          <p:cNvPr id="3" name="Content Placeholder 2"/>
          <p:cNvSpPr>
            <a:spLocks noGrp="1"/>
          </p:cNvSpPr>
          <p:nvPr>
            <p:ph idx="1"/>
          </p:nvPr>
        </p:nvSpPr>
        <p:spPr/>
        <p:txBody>
          <a:bodyPr/>
          <a:lstStyle/>
          <a:p>
            <a:pPr marL="109728" indent="0">
              <a:buNone/>
            </a:pPr>
            <a:r>
              <a:rPr lang="en-US" dirty="0" smtClean="0"/>
              <a:t>If possible and appropriate, direct student and teacher social media use</a:t>
            </a:r>
          </a:p>
          <a:p>
            <a:pPr lvl="1"/>
            <a:r>
              <a:rPr lang="en-US" dirty="0" smtClean="0"/>
              <a:t>Manage rumor spread and minimize panic on the part of parents</a:t>
            </a:r>
          </a:p>
          <a:p>
            <a:pPr lvl="1"/>
            <a:endParaRPr lang="en-US" dirty="0"/>
          </a:p>
        </p:txBody>
      </p:sp>
    </p:spTree>
    <p:extLst>
      <p:ext uri="{BB962C8B-B14F-4D97-AF65-F5344CB8AC3E}">
        <p14:creationId xmlns:p14="http://schemas.microsoft.com/office/powerpoint/2010/main" val="1334801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438150"/>
            <a:ext cx="8229600" cy="800100"/>
          </a:xfrm>
        </p:spPr>
        <p:txBody>
          <a:bodyPr/>
          <a:lstStyle/>
          <a:p>
            <a:r>
              <a:rPr lang="en-US" dirty="0" smtClean="0"/>
              <a:t>Same Incident – Two Outcomes </a:t>
            </a:r>
            <a:endParaRPr lang="en-US" dirty="0"/>
          </a:p>
        </p:txBody>
      </p:sp>
      <p:sp>
        <p:nvSpPr>
          <p:cNvPr id="5" name="Content Placeholder 4"/>
          <p:cNvSpPr>
            <a:spLocks noGrp="1"/>
          </p:cNvSpPr>
          <p:nvPr>
            <p:ph sz="half" idx="1"/>
          </p:nvPr>
        </p:nvSpPr>
        <p:spPr/>
        <p:txBody>
          <a:bodyPr/>
          <a:lstStyle/>
          <a:p>
            <a:r>
              <a:rPr lang="en-US" dirty="0" smtClean="0"/>
              <a:t>School initiates lockout due to suspicious criminal activity nearby. Students text parents after over hearing teachers talk about what might be happening. Parent anxiety gets triggered. Parents start arriving at school.</a:t>
            </a:r>
            <a:endParaRPr lang="en-US" dirty="0"/>
          </a:p>
        </p:txBody>
      </p:sp>
      <p:sp>
        <p:nvSpPr>
          <p:cNvPr id="6" name="Content Placeholder 5"/>
          <p:cNvSpPr>
            <a:spLocks noGrp="1"/>
          </p:cNvSpPr>
          <p:nvPr>
            <p:ph sz="half" idx="2"/>
          </p:nvPr>
        </p:nvSpPr>
        <p:spPr/>
        <p:txBody>
          <a:bodyPr/>
          <a:lstStyle/>
          <a:p>
            <a:r>
              <a:rPr lang="en-US" dirty="0" smtClean="0"/>
              <a:t>School initiates lockout due to suspicious criminal activity nearby.  Administration uses SM to inform parents about the lockout and that activity in the building is carrying on as normal. Messages repeatedly go out keeping parents informed.</a:t>
            </a:r>
            <a:endParaRPr lang="en-US" dirty="0"/>
          </a:p>
        </p:txBody>
      </p:sp>
    </p:spTree>
    <p:extLst>
      <p:ext uri="{BB962C8B-B14F-4D97-AF65-F5344CB8AC3E}">
        <p14:creationId xmlns:p14="http://schemas.microsoft.com/office/powerpoint/2010/main" val="4084404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Responding to Social Media Posts</a:t>
            </a:r>
            <a:endParaRPr lang="en-US" dirty="0"/>
          </a:p>
        </p:txBody>
      </p:sp>
      <p:sp>
        <p:nvSpPr>
          <p:cNvPr id="3" name="Content Placeholder 2"/>
          <p:cNvSpPr>
            <a:spLocks noGrp="1"/>
          </p:cNvSpPr>
          <p:nvPr>
            <p:ph idx="1"/>
          </p:nvPr>
        </p:nvSpPr>
        <p:spPr/>
        <p:txBody>
          <a:bodyPr/>
          <a:lstStyle/>
          <a:p>
            <a:r>
              <a:rPr lang="en-US" dirty="0"/>
              <a:t>Monitor comments by parents and students and respond if </a:t>
            </a:r>
            <a:r>
              <a:rPr lang="en-US" dirty="0" smtClean="0"/>
              <a:t>appropriate</a:t>
            </a:r>
          </a:p>
          <a:p>
            <a:r>
              <a:rPr lang="en-US" dirty="0" smtClean="0"/>
              <a:t>Info posted on SM can inform the school of new problems</a:t>
            </a:r>
          </a:p>
          <a:p>
            <a:r>
              <a:rPr lang="en-US" dirty="0" smtClean="0"/>
              <a:t>Posts can help identify misinformation</a:t>
            </a:r>
          </a:p>
          <a:p>
            <a:pPr lvl="1"/>
            <a:r>
              <a:rPr lang="en-US" dirty="0" smtClean="0"/>
              <a:t>Misinformation can be clarified in brief fact-based responses</a:t>
            </a:r>
            <a:endParaRPr lang="en-US" dirty="0"/>
          </a:p>
          <a:p>
            <a:endParaRPr lang="en-US" dirty="0"/>
          </a:p>
        </p:txBody>
      </p:sp>
    </p:spTree>
    <p:extLst>
      <p:ext uri="{BB962C8B-B14F-4D97-AF65-F5344CB8AC3E}">
        <p14:creationId xmlns:p14="http://schemas.microsoft.com/office/powerpoint/2010/main" val="1422462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does SM have to do with school crises?  </a:t>
            </a:r>
            <a:endParaRPr lang="en-US" dirty="0"/>
          </a:p>
        </p:txBody>
      </p:sp>
      <p:sp>
        <p:nvSpPr>
          <p:cNvPr id="3" name="Content Placeholder 2"/>
          <p:cNvSpPr>
            <a:spLocks noGrp="1"/>
          </p:cNvSpPr>
          <p:nvPr>
            <p:ph idx="1"/>
          </p:nvPr>
        </p:nvSpPr>
        <p:spPr/>
        <p:txBody>
          <a:bodyPr/>
          <a:lstStyle/>
          <a:p>
            <a:r>
              <a:rPr lang="en-US" dirty="0" smtClean="0"/>
              <a:t>Part of the crisis communication plan</a:t>
            </a:r>
          </a:p>
          <a:p>
            <a:r>
              <a:rPr lang="en-US" dirty="0" smtClean="0"/>
              <a:t>Fits as expected part of the Incident Command System that all emergency systems use as covered in </a:t>
            </a:r>
            <a:r>
              <a:rPr lang="en-US" dirty="0" err="1" smtClean="0"/>
              <a:t>PREPaRE</a:t>
            </a:r>
            <a:endParaRPr lang="en-US" dirty="0"/>
          </a:p>
        </p:txBody>
      </p:sp>
    </p:spTree>
    <p:extLst>
      <p:ext uri="{BB962C8B-B14F-4D97-AF65-F5344CB8AC3E}">
        <p14:creationId xmlns:p14="http://schemas.microsoft.com/office/powerpoint/2010/main" val="1236410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Start of Crisis Recovery	</a:t>
            </a:r>
            <a:endParaRPr lang="en-US" dirty="0"/>
          </a:p>
        </p:txBody>
      </p:sp>
      <p:sp>
        <p:nvSpPr>
          <p:cNvPr id="3" name="Content Placeholder 2"/>
          <p:cNvSpPr>
            <a:spLocks noGrp="1"/>
          </p:cNvSpPr>
          <p:nvPr>
            <p:ph idx="1"/>
          </p:nvPr>
        </p:nvSpPr>
        <p:spPr/>
        <p:txBody>
          <a:bodyPr/>
          <a:lstStyle/>
          <a:p>
            <a:r>
              <a:rPr lang="en-US" dirty="0" smtClean="0"/>
              <a:t>Post re-opening procedures</a:t>
            </a:r>
          </a:p>
          <a:p>
            <a:r>
              <a:rPr lang="en-US" dirty="0" smtClean="0"/>
              <a:t>Any temporary relocations</a:t>
            </a:r>
          </a:p>
          <a:p>
            <a:r>
              <a:rPr lang="en-US" dirty="0" smtClean="0"/>
              <a:t>Crisis counseling information</a:t>
            </a:r>
          </a:p>
          <a:p>
            <a:r>
              <a:rPr lang="en-US" dirty="0" smtClean="0"/>
              <a:t>How community members can help in recovery</a:t>
            </a:r>
          </a:p>
          <a:p>
            <a:endParaRPr lang="en-US" dirty="0" smtClean="0"/>
          </a:p>
        </p:txBody>
      </p:sp>
    </p:spTree>
    <p:extLst>
      <p:ext uri="{BB962C8B-B14F-4D97-AF65-F5344CB8AC3E}">
        <p14:creationId xmlns:p14="http://schemas.microsoft.com/office/powerpoint/2010/main" val="3160307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Media Post-Crisis</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485961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kinds of things do people post?</a:t>
            </a:r>
            <a:endParaRPr lang="en-US" dirty="0"/>
          </a:p>
        </p:txBody>
      </p:sp>
      <p:sp>
        <p:nvSpPr>
          <p:cNvPr id="3" name="Content Placeholder 2"/>
          <p:cNvSpPr>
            <a:spLocks noGrp="1"/>
          </p:cNvSpPr>
          <p:nvPr>
            <p:ph idx="1"/>
          </p:nvPr>
        </p:nvSpPr>
        <p:spPr/>
        <p:txBody>
          <a:bodyPr/>
          <a:lstStyle/>
          <a:p>
            <a:r>
              <a:rPr lang="en-US" dirty="0" smtClean="0"/>
              <a:t>Expressions of sympathy</a:t>
            </a:r>
          </a:p>
          <a:p>
            <a:r>
              <a:rPr lang="en-US" dirty="0" smtClean="0"/>
              <a:t>Wishes to promote change</a:t>
            </a:r>
          </a:p>
          <a:p>
            <a:r>
              <a:rPr lang="en-US" dirty="0" smtClean="0"/>
              <a:t>Finger pointing</a:t>
            </a:r>
          </a:p>
          <a:p>
            <a:r>
              <a:rPr lang="en-US" dirty="0" smtClean="0"/>
              <a:t>Venting</a:t>
            </a:r>
          </a:p>
          <a:p>
            <a:endParaRPr lang="en-US" dirty="0" smtClean="0"/>
          </a:p>
          <a:p>
            <a:endParaRPr lang="en-US" dirty="0"/>
          </a:p>
        </p:txBody>
      </p:sp>
    </p:spTree>
    <p:extLst>
      <p:ext uri="{BB962C8B-B14F-4D97-AF65-F5344CB8AC3E}">
        <p14:creationId xmlns:p14="http://schemas.microsoft.com/office/powerpoint/2010/main" val="41734435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381000" y="895350"/>
            <a:ext cx="3733800" cy="3657600"/>
          </a:xfrm>
        </p:spPr>
        <p:txBody>
          <a:bodyPr>
            <a:normAutofit/>
          </a:bodyPr>
          <a:lstStyle/>
          <a:p>
            <a:pPr marL="109728" indent="0">
              <a:buNone/>
            </a:pPr>
            <a:r>
              <a:rPr lang="en-US" dirty="0" smtClean="0"/>
              <a:t>Information </a:t>
            </a:r>
            <a:r>
              <a:rPr lang="en-US" i="1" u="sng" dirty="0" smtClean="0"/>
              <a:t>will</a:t>
            </a:r>
            <a:r>
              <a:rPr lang="en-US" dirty="0" smtClean="0"/>
              <a:t> spread via social media.  </a:t>
            </a:r>
          </a:p>
          <a:p>
            <a:pPr marL="109728" indent="0">
              <a:buNone/>
            </a:pPr>
            <a:endParaRPr lang="en-US" dirty="0"/>
          </a:p>
          <a:p>
            <a:pPr marL="109728" indent="0">
              <a:buNone/>
            </a:pPr>
            <a:r>
              <a:rPr lang="en-US" dirty="0" smtClean="0"/>
              <a:t>How will your organization participate in that information spread?</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8200" y="1200150"/>
            <a:ext cx="2971800" cy="2971800"/>
          </a:xfrm>
          <a:prstGeom prst="rect">
            <a:avLst/>
          </a:prstGeom>
        </p:spPr>
      </p:pic>
    </p:spTree>
    <p:extLst>
      <p:ext uri="{BB962C8B-B14F-4D97-AF65-F5344CB8AC3E}">
        <p14:creationId xmlns:p14="http://schemas.microsoft.com/office/powerpoint/2010/main" val="120494902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57250"/>
            <a:ext cx="8229600" cy="3086100"/>
          </a:xfrm>
        </p:spPr>
        <p:txBody>
          <a:bodyPr>
            <a:normAutofit fontScale="90000"/>
          </a:bodyPr>
          <a:lstStyle/>
          <a:p>
            <a:r>
              <a:rPr lang="en-US" dirty="0" smtClean="0"/>
              <a:t>Crises are like fires, with effective communications as the best way to douse them. The slower the response, the faster the crisis grows, fueled by misinterpretation, second-guessing, attacks, rumor, and fear. </a:t>
            </a:r>
            <a:endParaRPr lang="en-US" dirty="0"/>
          </a:p>
        </p:txBody>
      </p:sp>
    </p:spTree>
    <p:extLst>
      <p:ext uri="{BB962C8B-B14F-4D97-AF65-F5344CB8AC3E}">
        <p14:creationId xmlns:p14="http://schemas.microsoft.com/office/powerpoint/2010/main" val="275422016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66750"/>
            <a:ext cx="8229600" cy="800100"/>
          </a:xfrm>
        </p:spPr>
        <p:txBody>
          <a:bodyPr>
            <a:normAutofit/>
          </a:bodyPr>
          <a:lstStyle/>
          <a:p>
            <a:r>
              <a:rPr lang="en-US" dirty="0" smtClean="0"/>
              <a:t>Crisis Communications Must Be:</a:t>
            </a:r>
            <a:endParaRPr lang="en-US" dirty="0"/>
          </a:p>
        </p:txBody>
      </p:sp>
      <p:sp>
        <p:nvSpPr>
          <p:cNvPr id="3" name="Content Placeholder 2"/>
          <p:cNvSpPr>
            <a:spLocks noGrp="1"/>
          </p:cNvSpPr>
          <p:nvPr>
            <p:ph idx="1"/>
          </p:nvPr>
        </p:nvSpPr>
        <p:spPr>
          <a:xfrm>
            <a:off x="457200" y="1504950"/>
            <a:ext cx="8229600" cy="3243834"/>
          </a:xfrm>
        </p:spPr>
        <p:txBody>
          <a:bodyPr/>
          <a:lstStyle/>
          <a:p>
            <a:r>
              <a:rPr lang="en-US" dirty="0" smtClean="0"/>
              <a:t>Accurate</a:t>
            </a:r>
          </a:p>
          <a:p>
            <a:endParaRPr lang="en-US" dirty="0"/>
          </a:p>
          <a:p>
            <a:r>
              <a:rPr lang="en-US" dirty="0" smtClean="0"/>
              <a:t>Timely</a:t>
            </a:r>
          </a:p>
          <a:p>
            <a:endParaRPr lang="en-US" dirty="0"/>
          </a:p>
          <a:p>
            <a:r>
              <a:rPr lang="en-US" dirty="0" smtClean="0"/>
              <a:t>Redundant – multiple platforms</a:t>
            </a:r>
            <a:endParaRPr lang="en-US" dirty="0"/>
          </a:p>
        </p:txBody>
      </p:sp>
    </p:spTree>
    <p:extLst>
      <p:ext uri="{BB962C8B-B14F-4D97-AF65-F5344CB8AC3E}">
        <p14:creationId xmlns:p14="http://schemas.microsoft.com/office/powerpoint/2010/main" val="2345106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Information to Spread Post-Crisis</a:t>
            </a:r>
            <a:endParaRPr lang="en-US" dirty="0"/>
          </a:p>
        </p:txBody>
      </p:sp>
      <p:sp>
        <p:nvSpPr>
          <p:cNvPr id="3" name="Content Placeholder 2"/>
          <p:cNvSpPr>
            <a:spLocks noGrp="1"/>
          </p:cNvSpPr>
          <p:nvPr>
            <p:ph idx="1"/>
          </p:nvPr>
        </p:nvSpPr>
        <p:spPr/>
        <p:txBody>
          <a:bodyPr/>
          <a:lstStyle/>
          <a:p>
            <a:r>
              <a:rPr lang="en-US" dirty="0" smtClean="0"/>
              <a:t>Prepared statements.</a:t>
            </a:r>
          </a:p>
          <a:p>
            <a:r>
              <a:rPr lang="en-US" dirty="0" smtClean="0"/>
              <a:t>Fact sheets (</a:t>
            </a:r>
            <a:r>
              <a:rPr lang="en-US" dirty="0" err="1" smtClean="0"/>
              <a:t>PREPaRE</a:t>
            </a:r>
            <a:r>
              <a:rPr lang="en-US" dirty="0" smtClean="0"/>
              <a:t> and NASP)</a:t>
            </a:r>
          </a:p>
          <a:p>
            <a:r>
              <a:rPr lang="en-US" dirty="0" smtClean="0"/>
              <a:t>Location of support services</a:t>
            </a:r>
          </a:p>
          <a:p>
            <a:r>
              <a:rPr lang="en-US" dirty="0" smtClean="0"/>
              <a:t>Contact information for service providers</a:t>
            </a:r>
            <a:endParaRPr lang="en-US" dirty="0"/>
          </a:p>
        </p:txBody>
      </p:sp>
    </p:spTree>
    <p:extLst>
      <p:ext uri="{BB962C8B-B14F-4D97-AF65-F5344CB8AC3E}">
        <p14:creationId xmlns:p14="http://schemas.microsoft.com/office/powerpoint/2010/main" val="97076792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Screen Clippi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267200" y="554800"/>
            <a:ext cx="3810000" cy="4572001"/>
          </a:xfrm>
        </p:spPr>
      </p:pic>
      <p:sp>
        <p:nvSpPr>
          <p:cNvPr id="8" name="TextBox 7"/>
          <p:cNvSpPr txBox="1"/>
          <p:nvPr/>
        </p:nvSpPr>
        <p:spPr>
          <a:xfrm>
            <a:off x="381000" y="1809750"/>
            <a:ext cx="3276600" cy="2062103"/>
          </a:xfrm>
          <a:prstGeom prst="rect">
            <a:avLst/>
          </a:prstGeom>
          <a:noFill/>
        </p:spPr>
        <p:txBody>
          <a:bodyPr wrap="square" rtlCol="0">
            <a:spAutoFit/>
          </a:bodyPr>
          <a:lstStyle/>
          <a:p>
            <a:r>
              <a:rPr lang="en-US" sz="3200" dirty="0" smtClean="0">
                <a:latin typeface="Microsoft Sans Serif" panose="020B0604020202020204" pitchFamily="34" charset="0"/>
                <a:cs typeface="Microsoft Sans Serif" panose="020B0604020202020204" pitchFamily="34" charset="0"/>
              </a:rPr>
              <a:t>Twitter posts related to June Jordan HS shooting</a:t>
            </a:r>
            <a:endParaRPr lang="en-US" sz="3200" dirty="0">
              <a:latin typeface="Microsoft Sans Serif" panose="020B0604020202020204" pitchFamily="34" charset="0"/>
              <a:cs typeface="Microsoft Sans Serif" panose="020B0604020202020204" pitchFamily="34" charset="0"/>
            </a:endParaRPr>
          </a:p>
        </p:txBody>
      </p:sp>
    </p:spTree>
    <p:extLst>
      <p:ext uri="{BB962C8B-B14F-4D97-AF65-F5344CB8AC3E}">
        <p14:creationId xmlns:p14="http://schemas.microsoft.com/office/powerpoint/2010/main" val="71859590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4572000" y="514350"/>
            <a:ext cx="4154135" cy="4529832"/>
          </a:xfrm>
          <a:prstGeom prst="rect">
            <a:avLst/>
          </a:prstGeom>
        </p:spPr>
      </p:pic>
      <p:sp>
        <p:nvSpPr>
          <p:cNvPr id="5" name="TextBox 4"/>
          <p:cNvSpPr txBox="1"/>
          <p:nvPr/>
        </p:nvSpPr>
        <p:spPr>
          <a:xfrm>
            <a:off x="381000" y="1809750"/>
            <a:ext cx="3276600" cy="1569660"/>
          </a:xfrm>
          <a:prstGeom prst="rect">
            <a:avLst/>
          </a:prstGeom>
          <a:noFill/>
        </p:spPr>
        <p:txBody>
          <a:bodyPr wrap="square" rtlCol="0">
            <a:spAutoFit/>
          </a:bodyPr>
          <a:lstStyle/>
          <a:p>
            <a:r>
              <a:rPr lang="en-US" sz="3200" dirty="0" smtClean="0">
                <a:latin typeface="Microsoft Sans Serif" panose="020B0604020202020204" pitchFamily="34" charset="0"/>
                <a:cs typeface="Microsoft Sans Serif" panose="020B0604020202020204" pitchFamily="34" charset="0"/>
              </a:rPr>
              <a:t>June Jordan School for Equity Facebook page</a:t>
            </a:r>
            <a:endParaRPr lang="en-US" sz="3200" dirty="0">
              <a:latin typeface="Microsoft Sans Serif" panose="020B0604020202020204" pitchFamily="34" charset="0"/>
              <a:cs typeface="Microsoft Sans Serif" panose="020B0604020202020204" pitchFamily="34" charset="0"/>
            </a:endParaRPr>
          </a:p>
        </p:txBody>
      </p:sp>
    </p:spTree>
    <p:extLst>
      <p:ext uri="{BB962C8B-B14F-4D97-AF65-F5344CB8AC3E}">
        <p14:creationId xmlns:p14="http://schemas.microsoft.com/office/powerpoint/2010/main" val="144869262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creen Clippi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4799" y="514350"/>
            <a:ext cx="5747393" cy="3962400"/>
          </a:xfrm>
        </p:spPr>
      </p:pic>
    </p:spTree>
    <p:extLst>
      <p:ext uri="{BB962C8B-B14F-4D97-AF65-F5344CB8AC3E}">
        <p14:creationId xmlns:p14="http://schemas.microsoft.com/office/powerpoint/2010/main" val="4117520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Shape 72"/>
          <p:cNvSpPr txBox="1">
            <a:spLocks noGrp="1"/>
          </p:cNvSpPr>
          <p:nvPr>
            <p:ph type="title"/>
          </p:nvPr>
        </p:nvSpPr>
        <p:spPr>
          <a:xfrm>
            <a:off x="311700" y="344700"/>
            <a:ext cx="8571300" cy="4116000"/>
          </a:xfrm>
          <a:prstGeom prst="rect">
            <a:avLst/>
          </a:prstGeom>
        </p:spPr>
        <p:txBody>
          <a:bodyPr lIns="91425" tIns="91425" rIns="91425" bIns="91425" anchor="ctr" anchorCtr="0">
            <a:noAutofit/>
          </a:bodyPr>
          <a:lstStyle/>
          <a:p>
            <a:pPr marL="0" marR="0" lvl="0" indent="0" algn="l" rtl="0">
              <a:lnSpc>
                <a:spcPct val="100000"/>
              </a:lnSpc>
              <a:spcBef>
                <a:spcPts val="0"/>
              </a:spcBef>
              <a:spcAft>
                <a:spcPts val="0"/>
              </a:spcAft>
              <a:buNone/>
            </a:pPr>
            <a:r>
              <a:rPr lang="en" b="0" dirty="0">
                <a:solidFill>
                  <a:schemeClr val="dk2"/>
                </a:solidFill>
              </a:rPr>
              <a:t>When  is social media relevant in school crises?</a:t>
            </a:r>
          </a:p>
          <a:p>
            <a:pPr marL="914400" marR="0" lvl="0" indent="-571500" algn="l" rtl="0">
              <a:lnSpc>
                <a:spcPct val="100000"/>
              </a:lnSpc>
              <a:spcBef>
                <a:spcPts val="0"/>
              </a:spcBef>
              <a:spcAft>
                <a:spcPts val="0"/>
              </a:spcAft>
              <a:buClr>
                <a:schemeClr val="dk2"/>
              </a:buClr>
              <a:buSzPct val="100000"/>
              <a:buChar char="●"/>
            </a:pPr>
            <a:r>
              <a:rPr lang="en" b="0" dirty="0">
                <a:solidFill>
                  <a:schemeClr val="dk2"/>
                </a:solidFill>
              </a:rPr>
              <a:t>Pre-crisis/Prevention</a:t>
            </a:r>
          </a:p>
          <a:p>
            <a:pPr marL="914400" marR="0" lvl="0" indent="-571500" algn="l" rtl="0">
              <a:lnSpc>
                <a:spcPct val="100000"/>
              </a:lnSpc>
              <a:spcBef>
                <a:spcPts val="0"/>
              </a:spcBef>
              <a:spcAft>
                <a:spcPts val="0"/>
              </a:spcAft>
              <a:buClr>
                <a:schemeClr val="dk2"/>
              </a:buClr>
              <a:buSzPct val="100000"/>
              <a:buChar char="●"/>
            </a:pPr>
            <a:r>
              <a:rPr lang="en" b="0" dirty="0">
                <a:solidFill>
                  <a:schemeClr val="dk2"/>
                </a:solidFill>
              </a:rPr>
              <a:t>During</a:t>
            </a:r>
          </a:p>
          <a:p>
            <a:pPr marL="914400" marR="0" lvl="0" indent="-571500" algn="l" rtl="0">
              <a:lnSpc>
                <a:spcPct val="100000"/>
              </a:lnSpc>
              <a:spcBef>
                <a:spcPts val="0"/>
              </a:spcBef>
              <a:spcAft>
                <a:spcPts val="0"/>
              </a:spcAft>
              <a:buClr>
                <a:schemeClr val="dk2"/>
              </a:buClr>
              <a:buSzPct val="100000"/>
              <a:buChar char="●"/>
            </a:pPr>
            <a:r>
              <a:rPr lang="en" b="0" dirty="0">
                <a:solidFill>
                  <a:schemeClr val="dk2"/>
                </a:solidFill>
              </a:rPr>
              <a:t>Post-Crisis/Recovery</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13032" y="514350"/>
            <a:ext cx="3560432" cy="5143500"/>
          </a:xfrm>
          <a:prstGeom prst="rect">
            <a:avLst/>
          </a:prstGeom>
        </p:spPr>
      </p:pic>
      <p:pic>
        <p:nvPicPr>
          <p:cNvPr id="7" name="Picture 6"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05" y="394401"/>
            <a:ext cx="3444411" cy="5143500"/>
          </a:xfrm>
          <a:prstGeom prst="rect">
            <a:avLst/>
          </a:prstGeom>
        </p:spPr>
      </p:pic>
    </p:spTree>
    <p:extLst>
      <p:ext uri="{BB962C8B-B14F-4D97-AF65-F5344CB8AC3E}">
        <p14:creationId xmlns:p14="http://schemas.microsoft.com/office/powerpoint/2010/main" val="373706902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2400" y="514350"/>
            <a:ext cx="3401747" cy="4819618"/>
          </a:xfrm>
          <a:prstGeom prst="rect">
            <a:avLst/>
          </a:prstGeom>
        </p:spPr>
      </p:pic>
      <p:sp>
        <p:nvSpPr>
          <p:cNvPr id="3" name="TextBox 2"/>
          <p:cNvSpPr txBox="1"/>
          <p:nvPr/>
        </p:nvSpPr>
        <p:spPr>
          <a:xfrm>
            <a:off x="457200" y="1733550"/>
            <a:ext cx="2971800" cy="1938992"/>
          </a:xfrm>
          <a:prstGeom prst="rect">
            <a:avLst/>
          </a:prstGeom>
          <a:noFill/>
        </p:spPr>
        <p:txBody>
          <a:bodyPr wrap="square" rtlCol="0">
            <a:spAutoFit/>
          </a:bodyPr>
          <a:lstStyle/>
          <a:p>
            <a:r>
              <a:rPr lang="en-US" sz="4000" dirty="0" smtClean="0">
                <a:latin typeface="+mj-lt"/>
              </a:rPr>
              <a:t>Recent deaths in Brentwood</a:t>
            </a:r>
            <a:endParaRPr lang="en-US" sz="4000" dirty="0">
              <a:latin typeface="+mj-lt"/>
            </a:endParaRPr>
          </a:p>
        </p:txBody>
      </p:sp>
    </p:spTree>
    <p:extLst>
      <p:ext uri="{BB962C8B-B14F-4D97-AF65-F5344CB8AC3E}">
        <p14:creationId xmlns:p14="http://schemas.microsoft.com/office/powerpoint/2010/main" val="223693800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5400" y="196149"/>
            <a:ext cx="3193997" cy="5143500"/>
          </a:xfrm>
          <a:prstGeom prst="rect">
            <a:avLst/>
          </a:prstGeom>
        </p:spPr>
      </p:pic>
      <p:pic>
        <p:nvPicPr>
          <p:cNvPr id="3" name="Picture 2"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00" y="163436"/>
            <a:ext cx="3202912" cy="5143500"/>
          </a:xfrm>
          <a:prstGeom prst="rect">
            <a:avLst/>
          </a:prstGeom>
        </p:spPr>
      </p:pic>
    </p:spTree>
    <p:extLst>
      <p:ext uri="{BB962C8B-B14F-4D97-AF65-F5344CB8AC3E}">
        <p14:creationId xmlns:p14="http://schemas.microsoft.com/office/powerpoint/2010/main" val="335102702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438150"/>
            <a:ext cx="3591893" cy="4267596"/>
          </a:xfrm>
          <a:prstGeom prst="rect">
            <a:avLst/>
          </a:prstGeom>
        </p:spPr>
      </p:pic>
      <p:pic>
        <p:nvPicPr>
          <p:cNvPr id="5" name="Picture 4"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000" y="315573"/>
            <a:ext cx="3335966" cy="5143500"/>
          </a:xfrm>
          <a:prstGeom prst="rect">
            <a:avLst/>
          </a:prstGeom>
        </p:spPr>
      </p:pic>
    </p:spTree>
    <p:extLst>
      <p:ext uri="{BB962C8B-B14F-4D97-AF65-F5344CB8AC3E}">
        <p14:creationId xmlns:p14="http://schemas.microsoft.com/office/powerpoint/2010/main" val="306902118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285750"/>
            <a:ext cx="4401847" cy="4724400"/>
          </a:xfrm>
          <a:prstGeom prst="rect">
            <a:avLst/>
          </a:prstGeom>
        </p:spPr>
      </p:pic>
      <p:pic>
        <p:nvPicPr>
          <p:cNvPr id="3" name="Picture 2"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209550"/>
            <a:ext cx="4211400" cy="4800600"/>
          </a:xfrm>
          <a:prstGeom prst="rect">
            <a:avLst/>
          </a:prstGeom>
        </p:spPr>
      </p:pic>
    </p:spTree>
    <p:extLst>
      <p:ext uri="{BB962C8B-B14F-4D97-AF65-F5344CB8AC3E}">
        <p14:creationId xmlns:p14="http://schemas.microsoft.com/office/powerpoint/2010/main" val="251948214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09550"/>
            <a:ext cx="4389712" cy="5143500"/>
          </a:xfrm>
          <a:prstGeom prst="rect">
            <a:avLst/>
          </a:prstGeom>
        </p:spPr>
      </p:pic>
      <p:pic>
        <p:nvPicPr>
          <p:cNvPr id="3" name="Picture 2"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 y="200564"/>
            <a:ext cx="4281379" cy="5143500"/>
          </a:xfrm>
          <a:prstGeom prst="rect">
            <a:avLst/>
          </a:prstGeom>
        </p:spPr>
      </p:pic>
    </p:spTree>
    <p:extLst>
      <p:ext uri="{BB962C8B-B14F-4D97-AF65-F5344CB8AC3E}">
        <p14:creationId xmlns:p14="http://schemas.microsoft.com/office/powerpoint/2010/main" val="307104489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Triage Through Monitoring	</a:t>
            </a:r>
            <a:endParaRPr lang="en-US" dirty="0"/>
          </a:p>
        </p:txBody>
      </p:sp>
      <p:sp>
        <p:nvSpPr>
          <p:cNvPr id="3" name="Content Placeholder 2"/>
          <p:cNvSpPr>
            <a:spLocks noGrp="1"/>
          </p:cNvSpPr>
          <p:nvPr>
            <p:ph idx="1"/>
          </p:nvPr>
        </p:nvSpPr>
        <p:spPr/>
        <p:txBody>
          <a:bodyPr/>
          <a:lstStyle/>
          <a:p>
            <a:r>
              <a:rPr lang="en-US" dirty="0" smtClean="0"/>
              <a:t>Community can help with triage process.  </a:t>
            </a:r>
            <a:endParaRPr lang="en-US" dirty="0"/>
          </a:p>
          <a:p>
            <a:r>
              <a:rPr lang="en-US" dirty="0" smtClean="0"/>
              <a:t>Monitoring of hashtags and social media activity of those most closely impacted.</a:t>
            </a:r>
          </a:p>
          <a:p>
            <a:pPr lvl="1"/>
            <a:r>
              <a:rPr lang="en-US" dirty="0" smtClean="0"/>
              <a:t>Focus on those most impacted by the crisis – those who are physically or emotionally closest to it.</a:t>
            </a:r>
            <a:endParaRPr lang="en-US" dirty="0"/>
          </a:p>
        </p:txBody>
      </p:sp>
    </p:spTree>
    <p:extLst>
      <p:ext uri="{BB962C8B-B14F-4D97-AF65-F5344CB8AC3E}">
        <p14:creationId xmlns:p14="http://schemas.microsoft.com/office/powerpoint/2010/main" val="3086720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Community Monitoring of SM	</a:t>
            </a:r>
            <a:endParaRPr lang="en-US" dirty="0"/>
          </a:p>
        </p:txBody>
      </p:sp>
      <p:sp>
        <p:nvSpPr>
          <p:cNvPr id="3" name="Content Placeholder 2"/>
          <p:cNvSpPr>
            <a:spLocks noGrp="1"/>
          </p:cNvSpPr>
          <p:nvPr>
            <p:ph idx="1"/>
          </p:nvPr>
        </p:nvSpPr>
        <p:spPr/>
        <p:txBody>
          <a:bodyPr/>
          <a:lstStyle/>
          <a:p>
            <a:r>
              <a:rPr lang="en-US" dirty="0" smtClean="0"/>
              <a:t>Officials can make plea for community monitoring of social media and provide information on who to go to seek help</a:t>
            </a:r>
            <a:endParaRPr lang="en-US" dirty="0"/>
          </a:p>
        </p:txBody>
      </p:sp>
    </p:spTree>
    <p:extLst>
      <p:ext uri="{BB962C8B-B14F-4D97-AF65-F5344CB8AC3E}">
        <p14:creationId xmlns:p14="http://schemas.microsoft.com/office/powerpoint/2010/main" val="319985448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Connecting post crisis</a:t>
            </a:r>
            <a:endParaRPr lang="en-US" dirty="0"/>
          </a:p>
        </p:txBody>
      </p:sp>
      <p:sp>
        <p:nvSpPr>
          <p:cNvPr id="3" name="Content Placeholder 2"/>
          <p:cNvSpPr>
            <a:spLocks noGrp="1"/>
          </p:cNvSpPr>
          <p:nvPr>
            <p:ph idx="1"/>
          </p:nvPr>
        </p:nvSpPr>
        <p:spPr/>
        <p:txBody>
          <a:bodyPr/>
          <a:lstStyle/>
          <a:p>
            <a:r>
              <a:rPr lang="en-US" dirty="0" smtClean="0"/>
              <a:t>Good information sharing</a:t>
            </a:r>
          </a:p>
          <a:p>
            <a:r>
              <a:rPr lang="en-US" dirty="0" smtClean="0"/>
              <a:t>Thoughtful comments and reflections</a:t>
            </a:r>
          </a:p>
          <a:p>
            <a:r>
              <a:rPr lang="en-US" dirty="0" smtClean="0"/>
              <a:t>Positive action</a:t>
            </a:r>
            <a:endParaRPr lang="en-US" dirty="0"/>
          </a:p>
        </p:txBody>
      </p:sp>
    </p:spTree>
    <p:extLst>
      <p:ext uri="{BB962C8B-B14F-4D97-AF65-F5344CB8AC3E}">
        <p14:creationId xmlns:p14="http://schemas.microsoft.com/office/powerpoint/2010/main" val="2232682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Excessive Media Viewing	</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Excessive viewing of media can increase anxiety post-crisis</a:t>
            </a:r>
          </a:p>
          <a:p>
            <a:r>
              <a:rPr lang="en-US" dirty="0" smtClean="0"/>
              <a:t>Unfiltered and unedited video images and video can exacerbate trauma</a:t>
            </a:r>
          </a:p>
          <a:p>
            <a:r>
              <a:rPr lang="en-US" dirty="0" smtClean="0"/>
              <a:t>Need to encourage people to follow their normal routines. </a:t>
            </a:r>
            <a:endParaRPr lang="en-US" dirty="0"/>
          </a:p>
          <a:p>
            <a:r>
              <a:rPr lang="en-US" dirty="0" smtClean="0"/>
              <a:t>If insistent on watching, </a:t>
            </a:r>
            <a:r>
              <a:rPr lang="en-US" dirty="0" err="1" smtClean="0"/>
              <a:t>opporunity</a:t>
            </a:r>
            <a:r>
              <a:rPr lang="en-US" dirty="0" smtClean="0"/>
              <a:t> to process the event as the person is experiencing it</a:t>
            </a:r>
            <a:endParaRPr lang="en-US" dirty="0"/>
          </a:p>
        </p:txBody>
      </p:sp>
    </p:spTree>
    <p:extLst>
      <p:ext uri="{BB962C8B-B14F-4D97-AF65-F5344CB8AC3E}">
        <p14:creationId xmlns:p14="http://schemas.microsoft.com/office/powerpoint/2010/main" val="10761864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use SM at all?</a:t>
            </a:r>
            <a:endParaRPr lang="en-US" dirty="0"/>
          </a:p>
        </p:txBody>
      </p:sp>
      <p:sp>
        <p:nvSpPr>
          <p:cNvPr id="3" name="Content Placeholder 2"/>
          <p:cNvSpPr>
            <a:spLocks noGrp="1"/>
          </p:cNvSpPr>
          <p:nvPr>
            <p:ph idx="1"/>
          </p:nvPr>
        </p:nvSpPr>
        <p:spPr/>
        <p:txBody>
          <a:bodyPr/>
          <a:lstStyle/>
          <a:p>
            <a:r>
              <a:rPr lang="en-US" dirty="0" smtClean="0"/>
              <a:t>Adds another layer of redundancy for communications</a:t>
            </a:r>
          </a:p>
          <a:p>
            <a:r>
              <a:rPr lang="en-US" dirty="0" smtClean="0"/>
              <a:t>Direct information to recipient</a:t>
            </a:r>
          </a:p>
          <a:p>
            <a:r>
              <a:rPr lang="en-US" dirty="0" smtClean="0"/>
              <a:t>Quick communication to the broader community and the press</a:t>
            </a:r>
          </a:p>
          <a:p>
            <a:r>
              <a:rPr lang="en-US" dirty="0" smtClean="0"/>
              <a:t>Eliminates the press as a filter</a:t>
            </a:r>
            <a:endParaRPr lang="en-US" dirty="0"/>
          </a:p>
        </p:txBody>
      </p:sp>
    </p:spTree>
    <p:extLst>
      <p:ext uri="{BB962C8B-B14F-4D97-AF65-F5344CB8AC3E}">
        <p14:creationId xmlns:p14="http://schemas.microsoft.com/office/powerpoint/2010/main" val="1789127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Dark Side	</a:t>
            </a:r>
            <a:endParaRPr lang="en-US" dirty="0"/>
          </a:p>
        </p:txBody>
      </p:sp>
      <p:sp>
        <p:nvSpPr>
          <p:cNvPr id="3" name="Content Placeholder 2"/>
          <p:cNvSpPr>
            <a:spLocks noGrp="1"/>
          </p:cNvSpPr>
          <p:nvPr>
            <p:ph idx="1"/>
          </p:nvPr>
        </p:nvSpPr>
        <p:spPr/>
        <p:txBody>
          <a:bodyPr/>
          <a:lstStyle/>
          <a:p>
            <a:r>
              <a:rPr lang="en-US" dirty="0" smtClean="0"/>
              <a:t>False GoFundMe pages and other fundraisers</a:t>
            </a:r>
          </a:p>
          <a:p>
            <a:endParaRPr lang="en-US" dirty="0"/>
          </a:p>
          <a:p>
            <a:r>
              <a:rPr lang="en-US" dirty="0" smtClean="0"/>
              <a:t>Calls for violent retaliation</a:t>
            </a:r>
            <a:endParaRPr lang="en-US" dirty="0"/>
          </a:p>
        </p:txBody>
      </p:sp>
    </p:spTree>
    <p:extLst>
      <p:ext uri="{BB962C8B-B14F-4D97-AF65-F5344CB8AC3E}">
        <p14:creationId xmlns:p14="http://schemas.microsoft.com/office/powerpoint/2010/main" val="290126619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p:txBody>
          <a:bodyPr/>
          <a:lstStyle/>
          <a:p>
            <a:endParaRPr lang="en-US" dirty="0"/>
          </a:p>
        </p:txBody>
      </p:sp>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895350"/>
            <a:ext cx="6652837" cy="3513124"/>
          </a:xfrm>
          <a:prstGeom prst="rect">
            <a:avLst/>
          </a:prstGeom>
        </p:spPr>
      </p:pic>
    </p:spTree>
    <p:extLst>
      <p:ext uri="{BB962C8B-B14F-4D97-AF65-F5344CB8AC3E}">
        <p14:creationId xmlns:p14="http://schemas.microsoft.com/office/powerpoint/2010/main" val="180681727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Questions/Issues	</a:t>
            </a:r>
            <a:endParaRPr lang="en-US" dirty="0"/>
          </a:p>
        </p:txBody>
      </p:sp>
      <p:sp>
        <p:nvSpPr>
          <p:cNvPr id="5" name="Content Placeholder 4"/>
          <p:cNvSpPr>
            <a:spLocks noGrp="1"/>
          </p:cNvSpPr>
          <p:nvPr>
            <p:ph idx="1"/>
          </p:nvPr>
        </p:nvSpPr>
        <p:spPr/>
        <p:txBody>
          <a:bodyPr/>
          <a:lstStyle/>
          <a:p>
            <a:r>
              <a:rPr lang="en-US" dirty="0" smtClean="0"/>
              <a:t>Varying comfort level with technology</a:t>
            </a:r>
          </a:p>
          <a:p>
            <a:r>
              <a:rPr lang="en-US" dirty="0" smtClean="0"/>
              <a:t>Privacy issues</a:t>
            </a:r>
          </a:p>
          <a:p>
            <a:r>
              <a:rPr lang="en-US" dirty="0" smtClean="0"/>
              <a:t>School vs. community vs. emergency officials perspectives</a:t>
            </a:r>
            <a:endParaRPr lang="en-US" dirty="0"/>
          </a:p>
        </p:txBody>
      </p:sp>
    </p:spTree>
    <p:extLst>
      <p:ext uri="{BB962C8B-B14F-4D97-AF65-F5344CB8AC3E}">
        <p14:creationId xmlns:p14="http://schemas.microsoft.com/office/powerpoint/2010/main" val="3553141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Away</a:t>
            </a:r>
            <a:endParaRPr lang="en-US" dirty="0"/>
          </a:p>
        </p:txBody>
      </p:sp>
      <p:sp>
        <p:nvSpPr>
          <p:cNvPr id="3" name="Content Placeholder 2"/>
          <p:cNvSpPr>
            <a:spLocks noGrp="1"/>
          </p:cNvSpPr>
          <p:nvPr>
            <p:ph idx="1"/>
          </p:nvPr>
        </p:nvSpPr>
        <p:spPr/>
        <p:txBody>
          <a:bodyPr/>
          <a:lstStyle/>
          <a:p>
            <a:r>
              <a:rPr lang="en-US" dirty="0" smtClean="0"/>
              <a:t>Timely accurate information during crisis helps manage the crisis more effectively</a:t>
            </a:r>
          </a:p>
          <a:p>
            <a:r>
              <a:rPr lang="en-US" dirty="0" smtClean="0"/>
              <a:t>SM is a tool that can facilitate crisis communication and recovery</a:t>
            </a:r>
          </a:p>
          <a:p>
            <a:pPr marL="109728" indent="0">
              <a:buNone/>
            </a:pPr>
            <a:r>
              <a:rPr lang="en-US" smtClean="0"/>
              <a:t> </a:t>
            </a:r>
            <a:endParaRPr lang="en-US" dirty="0"/>
          </a:p>
        </p:txBody>
      </p:sp>
    </p:spTree>
    <p:extLst>
      <p:ext uri="{BB962C8B-B14F-4D97-AF65-F5344CB8AC3E}">
        <p14:creationId xmlns:p14="http://schemas.microsoft.com/office/powerpoint/2010/main" val="1285829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r>
              <a:rPr lang="en-US" u="sng" dirty="0" smtClean="0"/>
              <a:t>Pros</a:t>
            </a:r>
            <a:r>
              <a:rPr lang="en-US" dirty="0" smtClean="0"/>
              <a:t> 				</a:t>
            </a:r>
            <a:r>
              <a:rPr lang="en-US" u="sng" dirty="0" smtClean="0"/>
              <a:t>Cons</a:t>
            </a:r>
            <a:endParaRPr lang="en-US" u="sng" dirty="0"/>
          </a:p>
        </p:txBody>
      </p:sp>
      <p:sp>
        <p:nvSpPr>
          <p:cNvPr id="8" name="Content Placeholder 7"/>
          <p:cNvSpPr>
            <a:spLocks noGrp="1"/>
          </p:cNvSpPr>
          <p:nvPr>
            <p:ph sz="half" idx="1"/>
          </p:nvPr>
        </p:nvSpPr>
        <p:spPr/>
        <p:txBody>
          <a:bodyPr/>
          <a:lstStyle/>
          <a:p>
            <a:r>
              <a:rPr lang="en-US" dirty="0" smtClean="0"/>
              <a:t>Free and easy to use</a:t>
            </a:r>
          </a:p>
          <a:p>
            <a:r>
              <a:rPr lang="en-US" dirty="0" smtClean="0"/>
              <a:t>Familiarity by a large number of people including </a:t>
            </a:r>
            <a:r>
              <a:rPr lang="en-US" dirty="0" err="1" smtClean="0"/>
              <a:t>govt</a:t>
            </a:r>
            <a:r>
              <a:rPr lang="en-US" dirty="0" smtClean="0"/>
              <a:t> agencies</a:t>
            </a:r>
          </a:p>
          <a:p>
            <a:r>
              <a:rPr lang="en-US" dirty="0" smtClean="0"/>
              <a:t>Communicate in an immediate and direct manner</a:t>
            </a:r>
          </a:p>
          <a:p>
            <a:r>
              <a:rPr lang="en-US" dirty="0" smtClean="0"/>
              <a:t>Can be used remotely</a:t>
            </a:r>
            <a:endParaRPr lang="en-US" dirty="0"/>
          </a:p>
        </p:txBody>
      </p:sp>
      <p:sp>
        <p:nvSpPr>
          <p:cNvPr id="9" name="Content Placeholder 8"/>
          <p:cNvSpPr>
            <a:spLocks noGrp="1"/>
          </p:cNvSpPr>
          <p:nvPr>
            <p:ph sz="half" idx="2"/>
          </p:nvPr>
        </p:nvSpPr>
        <p:spPr/>
        <p:txBody>
          <a:bodyPr/>
          <a:lstStyle/>
          <a:p>
            <a:r>
              <a:rPr lang="en-US" dirty="0" smtClean="0"/>
              <a:t>Sites are public</a:t>
            </a:r>
          </a:p>
          <a:p>
            <a:r>
              <a:rPr lang="en-US" dirty="0" smtClean="0"/>
              <a:t>Need for monitoring of sites</a:t>
            </a:r>
          </a:p>
          <a:p>
            <a:endParaRPr lang="en-US" dirty="0"/>
          </a:p>
        </p:txBody>
      </p:sp>
    </p:spTree>
    <p:extLst>
      <p:ext uri="{BB962C8B-B14F-4D97-AF65-F5344CB8AC3E}">
        <p14:creationId xmlns:p14="http://schemas.microsoft.com/office/powerpoint/2010/main" val="4231608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Effect transition="in" filter="fade">
                                      <p:cBhvr>
                                        <p:cTn id="13" dur="500"/>
                                        <p:tgtEl>
                                          <p:spTgt spid="8">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8">
                                            <p:txEl>
                                              <p:pRg st="3" end="3"/>
                                            </p:txEl>
                                          </p:spTgt>
                                        </p:tgtEl>
                                        <p:attrNameLst>
                                          <p:attrName>style.visibility</p:attrName>
                                        </p:attrNameLst>
                                      </p:cBhvr>
                                      <p:to>
                                        <p:strVal val="visible"/>
                                      </p:to>
                                    </p:set>
                                    <p:animEffect transition="in" filter="fade">
                                      <p:cBhvr>
                                        <p:cTn id="16" dur="500"/>
                                        <p:tgtEl>
                                          <p:spTgt spid="8">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fade">
                                      <p:cBhvr>
                                        <p:cTn id="21" dur="500"/>
                                        <p:tgtEl>
                                          <p:spTgt spid="9">
                                            <p:txEl>
                                              <p:pRg st="0" end="0"/>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9">
                                            <p:txEl>
                                              <p:pRg st="1" end="1"/>
                                            </p:txEl>
                                          </p:spTgt>
                                        </p:tgtEl>
                                        <p:attrNameLst>
                                          <p:attrName>style.visibility</p:attrName>
                                        </p:attrNameLst>
                                      </p:cBhvr>
                                      <p:to>
                                        <p:strVal val="visible"/>
                                      </p:to>
                                    </p:set>
                                    <p:animEffect transition="in" filter="fade">
                                      <p:cBhvr>
                                        <p:cTn id="24"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Shape 77"/>
          <p:cNvSpPr txBox="1">
            <a:spLocks noGrp="1"/>
          </p:cNvSpPr>
          <p:nvPr>
            <p:ph type="title"/>
          </p:nvPr>
        </p:nvSpPr>
        <p:spPr>
          <a:prstGeom prst="rect">
            <a:avLst/>
          </a:prstGeom>
        </p:spPr>
        <p:txBody>
          <a:bodyPr lIns="91425" tIns="91425" rIns="91425" bIns="91425" anchor="t" anchorCtr="0">
            <a:noAutofit/>
          </a:bodyPr>
          <a:lstStyle/>
          <a:p>
            <a:pPr lvl="0">
              <a:spcBef>
                <a:spcPts val="0"/>
              </a:spcBef>
              <a:buNone/>
            </a:pPr>
            <a:r>
              <a:rPr lang="en" dirty="0" smtClean="0"/>
              <a:t>Pre-Crisis/Prevention</a:t>
            </a:r>
            <a:endParaRPr lang="en" dirty="0"/>
          </a:p>
        </p:txBody>
      </p:sp>
      <p:sp>
        <p:nvSpPr>
          <p:cNvPr id="78" name="Shape 78"/>
          <p:cNvSpPr txBox="1">
            <a:spLocks noGrp="1"/>
          </p:cNvSpPr>
          <p:nvPr>
            <p:ph type="body" idx="1"/>
          </p:nvPr>
        </p:nvSpPr>
        <p:spPr>
          <a:prstGeom prst="rect">
            <a:avLst/>
          </a:prstGeom>
        </p:spPr>
        <p:txBody>
          <a:bodyPr lIns="91425" tIns="91425" rIns="91425" bIns="91425" anchor="t" anchorCtr="0">
            <a:noAutofit/>
          </a:bodyPr>
          <a:lstStyle/>
          <a:p>
            <a:r>
              <a:rPr lang="en-US" dirty="0" smtClean="0"/>
              <a:t>School-home communication culture</a:t>
            </a:r>
          </a:p>
          <a:p>
            <a:r>
              <a:rPr lang="en-US" dirty="0" smtClean="0"/>
              <a:t>Social Media use during drills</a:t>
            </a:r>
          </a:p>
          <a:p>
            <a:r>
              <a:rPr lang="en-US" dirty="0" smtClean="0"/>
              <a:t>Influence of student social media on future incidents</a:t>
            </a:r>
          </a:p>
          <a:p>
            <a:r>
              <a:rPr lang="en-US" dirty="0" smtClean="0"/>
              <a:t>Monitoring </a:t>
            </a:r>
            <a:r>
              <a:rPr lang="en-US" dirty="0"/>
              <a:t>of social media as prevention</a:t>
            </a:r>
          </a:p>
          <a:p>
            <a:endParaRPr lang="en-US" dirty="0" smtClean="0"/>
          </a:p>
          <a:p>
            <a:endParaRPr lang="en-US" dirty="0" smtClean="0"/>
          </a:p>
          <a:p>
            <a:endParaRPr lang="en-US" dirty="0"/>
          </a:p>
          <a:p>
            <a:endParaRPr lang="en-US" dirty="0" smtClean="0"/>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8">
                                            <p:txEl>
                                              <p:pRg st="0" end="0"/>
                                            </p:txEl>
                                          </p:spTgt>
                                        </p:tgtEl>
                                        <p:attrNameLst>
                                          <p:attrName>style.visibility</p:attrName>
                                        </p:attrNameLst>
                                      </p:cBhvr>
                                      <p:to>
                                        <p:strVal val="visible"/>
                                      </p:to>
                                    </p:set>
                                    <p:animEffect transition="in" filter="fade">
                                      <p:cBhvr>
                                        <p:cTn id="7" dur="500"/>
                                        <p:tgtEl>
                                          <p:spTgt spid="7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8">
                                            <p:txEl>
                                              <p:pRg st="1" end="1"/>
                                            </p:txEl>
                                          </p:spTgt>
                                        </p:tgtEl>
                                        <p:attrNameLst>
                                          <p:attrName>style.visibility</p:attrName>
                                        </p:attrNameLst>
                                      </p:cBhvr>
                                      <p:to>
                                        <p:strVal val="visible"/>
                                      </p:to>
                                    </p:set>
                                    <p:animEffect transition="in" filter="fade">
                                      <p:cBhvr>
                                        <p:cTn id="12" dur="500"/>
                                        <p:tgtEl>
                                          <p:spTgt spid="7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8">
                                            <p:txEl>
                                              <p:pRg st="2" end="2"/>
                                            </p:txEl>
                                          </p:spTgt>
                                        </p:tgtEl>
                                        <p:attrNameLst>
                                          <p:attrName>style.visibility</p:attrName>
                                        </p:attrNameLst>
                                      </p:cBhvr>
                                      <p:to>
                                        <p:strVal val="visible"/>
                                      </p:to>
                                    </p:set>
                                    <p:animEffect transition="in" filter="fade">
                                      <p:cBhvr>
                                        <p:cTn id="17" dur="500"/>
                                        <p:tgtEl>
                                          <p:spTgt spid="7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8">
                                            <p:txEl>
                                              <p:pRg st="3" end="3"/>
                                            </p:txEl>
                                          </p:spTgt>
                                        </p:tgtEl>
                                        <p:attrNameLst>
                                          <p:attrName>style.visibility</p:attrName>
                                        </p:attrNameLst>
                                      </p:cBhvr>
                                      <p:to>
                                        <p:strVal val="visible"/>
                                      </p:to>
                                    </p:set>
                                    <p:animEffect transition="in" filter="fade">
                                      <p:cBhvr>
                                        <p:cTn id="22" dur="500"/>
                                        <p:tgtEl>
                                          <p:spTgt spid="7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School-Home Communication	</a:t>
            </a:r>
            <a:endParaRPr lang="en-US" dirty="0"/>
          </a:p>
        </p:txBody>
      </p:sp>
      <p:sp>
        <p:nvSpPr>
          <p:cNvPr id="3" name="Text Placeholder 2"/>
          <p:cNvSpPr>
            <a:spLocks noGrp="1"/>
          </p:cNvSpPr>
          <p:nvPr>
            <p:ph type="body" idx="1"/>
          </p:nvPr>
        </p:nvSpPr>
        <p:spPr/>
        <p:txBody>
          <a:bodyPr>
            <a:normAutofit/>
          </a:bodyPr>
          <a:lstStyle/>
          <a:p>
            <a:r>
              <a:rPr lang="en-US" dirty="0" smtClean="0"/>
              <a:t>FB and Twitter are the most widely used forms of social media for parents and schools to communicate with each other.</a:t>
            </a:r>
          </a:p>
          <a:p>
            <a:r>
              <a:rPr lang="en-US" dirty="0" smtClean="0"/>
              <a:t>Texting Apps (e.g., Remind) are also very common)</a:t>
            </a:r>
          </a:p>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3562350"/>
            <a:ext cx="1276350" cy="1276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3562350"/>
            <a:ext cx="1223962" cy="1223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0" y="3562350"/>
            <a:ext cx="1201908" cy="12019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959503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Home-School  Communication Apps</a:t>
            </a:r>
            <a:endParaRPr lang="en-US" dirty="0"/>
          </a:p>
        </p:txBody>
      </p:sp>
      <p:sp>
        <p:nvSpPr>
          <p:cNvPr id="3" name="Text Placeholder 2"/>
          <p:cNvSpPr>
            <a:spLocks noGrp="1"/>
          </p:cNvSpPr>
          <p:nvPr>
            <p:ph type="body" idx="1"/>
          </p:nvPr>
        </p:nvSpPr>
        <p:spPr/>
        <p:txBody>
          <a:bodyPr/>
          <a:lstStyle/>
          <a:p>
            <a:r>
              <a:rPr lang="en-US" dirty="0" smtClean="0"/>
              <a:t>Google.com/alerts – alerts sent to email (free)</a:t>
            </a:r>
          </a:p>
          <a:p>
            <a:r>
              <a:rPr lang="en-US" dirty="0" smtClean="0"/>
              <a:t>Mention.com – monthly fee</a:t>
            </a:r>
          </a:p>
          <a:p>
            <a:r>
              <a:rPr lang="en-US" dirty="0" smtClean="0"/>
              <a:t>Others??</a:t>
            </a:r>
          </a:p>
        </p:txBody>
      </p:sp>
    </p:spTree>
    <p:extLst>
      <p:ext uri="{BB962C8B-B14F-4D97-AF65-F5344CB8AC3E}">
        <p14:creationId xmlns:p14="http://schemas.microsoft.com/office/powerpoint/2010/main" val="135478733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6330</TotalTime>
  <Words>2458</Words>
  <Application>Microsoft Office PowerPoint</Application>
  <PresentationFormat>On-screen Show (16:9)</PresentationFormat>
  <Paragraphs>267</Paragraphs>
  <Slides>53</Slides>
  <Notes>34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53</vt:i4>
      </vt:variant>
    </vt:vector>
  </HeadingPairs>
  <TitlesOfParts>
    <vt:vector size="61" baseType="lpstr">
      <vt:lpstr>Georgia</vt:lpstr>
      <vt:lpstr>Wingdings 2</vt:lpstr>
      <vt:lpstr>Microsoft Sans Serif</vt:lpstr>
      <vt:lpstr>Trebuchet MS</vt:lpstr>
      <vt:lpstr>Open Sans</vt:lpstr>
      <vt:lpstr>Wingdings</vt:lpstr>
      <vt:lpstr>Arial</vt:lpstr>
      <vt:lpstr>Urban</vt:lpstr>
      <vt:lpstr>Social Media and  School Crises</vt:lpstr>
      <vt:lpstr>Social Media Defined </vt:lpstr>
      <vt:lpstr>What does SM have to do with school crises?  </vt:lpstr>
      <vt:lpstr>When  is social media relevant in school crises? Pre-crisis/Prevention During Post-Crisis/Recovery</vt:lpstr>
      <vt:lpstr>Why use SM at all?</vt:lpstr>
      <vt:lpstr>   Pros     Cons</vt:lpstr>
      <vt:lpstr>Pre-Crisis/Prevention</vt:lpstr>
      <vt:lpstr>School-Home Communication </vt:lpstr>
      <vt:lpstr>Home-School  Communication Apps</vt:lpstr>
      <vt:lpstr>School-Home Communication</vt:lpstr>
      <vt:lpstr>Home-School Communication</vt:lpstr>
      <vt:lpstr>Social Media Use During Drills</vt:lpstr>
      <vt:lpstr>Positive social media influence</vt:lpstr>
      <vt:lpstr>Positive Influence of SM on Suicide</vt:lpstr>
      <vt:lpstr>Negative Influence of SM on Suicide</vt:lpstr>
      <vt:lpstr>Prevention through monitoring</vt:lpstr>
      <vt:lpstr>Leakage</vt:lpstr>
      <vt:lpstr>Social Media During a Crisis</vt:lpstr>
      <vt:lpstr>PowerPoint Presentation</vt:lpstr>
      <vt:lpstr>How Information Tends to Spread</vt:lpstr>
      <vt:lpstr>Types of Tweets During Crisis</vt:lpstr>
      <vt:lpstr>PowerPoint Presentation</vt:lpstr>
      <vt:lpstr>Crisis Comm Issues to Be Aware Of</vt:lpstr>
      <vt:lpstr>People Need to Know </vt:lpstr>
      <vt:lpstr>What to Communicate During Crisis</vt:lpstr>
      <vt:lpstr>What to Communicate During Crisis (cont.)</vt:lpstr>
      <vt:lpstr>What to Communicate During Crisis (cont.)</vt:lpstr>
      <vt:lpstr>Same Incident – Two Outcomes </vt:lpstr>
      <vt:lpstr>Responding to Social Media Posts</vt:lpstr>
      <vt:lpstr>Start of Crisis Recovery </vt:lpstr>
      <vt:lpstr>Social Media Post-Crisis</vt:lpstr>
      <vt:lpstr>What kinds of things do people post?</vt:lpstr>
      <vt:lpstr>PowerPoint Presentation</vt:lpstr>
      <vt:lpstr>Crises are like fires, with effective communications as the best way to douse them. The slower the response, the faster the crisis grows, fueled by misinterpretation, second-guessing, attacks, rumor, and fear. </vt:lpstr>
      <vt:lpstr>Crisis Communications Must Be:</vt:lpstr>
      <vt:lpstr>Information to Spread Post-Crisis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Triage Through Monitoring </vt:lpstr>
      <vt:lpstr>Community Monitoring of SM </vt:lpstr>
      <vt:lpstr>Connecting post crisis</vt:lpstr>
      <vt:lpstr>Excessive Media Viewing </vt:lpstr>
      <vt:lpstr>Dark Side </vt:lpstr>
      <vt:lpstr> </vt:lpstr>
      <vt:lpstr>Questions/Issues </vt:lpstr>
      <vt:lpstr>Take Away</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Social Media and  School Crises</dc:title>
  <dc:creator>Saylor</dc:creator>
  <cp:lastModifiedBy>Dutra, Louise</cp:lastModifiedBy>
  <cp:revision>58</cp:revision>
  <dcterms:modified xsi:type="dcterms:W3CDTF">2017-08-14T15:49:25Z</dcterms:modified>
</cp:coreProperties>
</file>